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88" r:id="rId3"/>
    <p:sldId id="347" r:id="rId4"/>
    <p:sldId id="346" r:id="rId5"/>
    <p:sldId id="374" r:id="rId6"/>
    <p:sldId id="364" r:id="rId7"/>
    <p:sldId id="378" r:id="rId8"/>
    <p:sldId id="285" r:id="rId9"/>
    <p:sldId id="375" r:id="rId10"/>
    <p:sldId id="376" r:id="rId11"/>
    <p:sldId id="377" r:id="rId12"/>
    <p:sldId id="379" r:id="rId13"/>
    <p:sldId id="353" r:id="rId14"/>
    <p:sldId id="373" r:id="rId15"/>
    <p:sldId id="372" r:id="rId16"/>
    <p:sldId id="358" r:id="rId17"/>
    <p:sldId id="357" r:id="rId18"/>
    <p:sldId id="369" r:id="rId19"/>
    <p:sldId id="278"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74"/>
            <p14:sldId id="364"/>
            <p14:sldId id="378"/>
            <p14:sldId id="285"/>
            <p14:sldId id="375"/>
            <p14:sldId id="376"/>
            <p14:sldId id="377"/>
            <p14:sldId id="379"/>
            <p14:sldId id="353"/>
            <p14:sldId id="373"/>
            <p14:sldId id="372"/>
            <p14:sldId id="358"/>
            <p14:sldId id="357"/>
            <p14:sldId id="369"/>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01626"/>
    <a:srgbClr val="0C0D0D"/>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24.05.2024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24.05.2024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24.05.2024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24.05.2024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24.05.2024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24.05.2024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24.05.2024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24.05.2024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25618" y="4969111"/>
            <a:ext cx="4191706" cy="954107"/>
          </a:xfrm>
          <a:prstGeom prst="rect">
            <a:avLst/>
          </a:prstGeom>
          <a:noFill/>
        </p:spPr>
        <p:txBody>
          <a:bodyPr wrap="square" rtlCol="0">
            <a:spAutoFit/>
          </a:bodyPr>
          <a:lstStyle/>
          <a:p>
            <a:pPr algn="ctr"/>
            <a:r>
              <a:rPr lang="tr-TR" sz="2800" b="1" dirty="0" smtClean="0">
                <a:solidFill>
                  <a:srgbClr val="00162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ÖĞRENCİ İŞLERİ</a:t>
            </a:r>
          </a:p>
          <a:p>
            <a:pPr algn="ctr"/>
            <a:r>
              <a:rPr lang="tr-TR" sz="2800" b="1" dirty="0" smtClean="0">
                <a:solidFill>
                  <a:srgbClr val="00162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MÜDÜRLÜĞÜ</a:t>
            </a:r>
            <a:endParaRPr lang="tr-TR" sz="2800" b="1" dirty="0">
              <a:solidFill>
                <a:srgbClr val="00162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6003" y="827803"/>
            <a:ext cx="3842738" cy="816242"/>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384995"/>
          </a:xfrm>
          <a:prstGeom prst="rect">
            <a:avLst/>
          </a:prstGeom>
          <a:solidFill>
            <a:srgbClr val="002060"/>
          </a:solidFill>
        </p:spPr>
        <p:txBody>
          <a:bodyPr wrap="square" lIns="91440" tIns="45720" rIns="91440" bIns="45720" rtlCol="0" anchor="t">
            <a:spAutoFit/>
          </a:bodyPr>
          <a:lstStyle/>
          <a:p>
            <a:pPr algn="ctr" defTabSz="457207">
              <a:spcBef>
                <a:spcPct val="0"/>
              </a:spcBef>
            </a:pPr>
            <a:r>
              <a:rPr lang="tr-TR" sz="2800" b="1" spc="50" dirty="0">
                <a:ln w="0"/>
                <a:solidFill>
                  <a:schemeClr val="bg1"/>
                </a:solidFill>
                <a:effectLst>
                  <a:innerShdw blurRad="63500" dist="50800" dir="13500000">
                    <a:srgbClr val="000000">
                      <a:alpha val="50000"/>
                    </a:srgbClr>
                  </a:innerShdw>
                </a:effectLst>
                <a:latin typeface="Calibri"/>
                <a:ea typeface="+mj-ea"/>
                <a:cs typeface="Calibri"/>
              </a:rPr>
              <a:t> </a:t>
            </a:r>
            <a:r>
              <a:rPr lang="tr-TR" sz="2800" b="1" spc="50" dirty="0" smtClean="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rPr>
              <a:t>2023 </a:t>
            </a:r>
            <a:r>
              <a:rPr lang="tr-TR" sz="2800" b="1" spc="50" dirty="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rPr>
              <a:t>YILI </a:t>
            </a:r>
            <a:endParaRPr lang="en-US" sz="2800" b="1" spc="50" dirty="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endParaRPr>
          </a:p>
          <a:p>
            <a:pPr algn="ctr" defTabSz="457207">
              <a:spcBef>
                <a:spcPct val="0"/>
              </a:spcBef>
            </a:pPr>
            <a:r>
              <a:rPr lang="tr-TR" sz="2800" b="1" spc="50" dirty="0" smtClean="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rPr>
              <a:t>YÖNETİMİN GÖZDEN</a:t>
            </a:r>
            <a:r>
              <a:rPr lang="tr-TR" sz="2800" b="1" spc="50" dirty="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rPr>
              <a:t> GEÇİRME TOPLANTISI </a:t>
            </a:r>
          </a:p>
          <a:p>
            <a:pPr algn="ctr" defTabSz="457207">
              <a:spcBef>
                <a:spcPct val="0"/>
              </a:spcBef>
            </a:pPr>
            <a:r>
              <a:rPr lang="tr-TR" sz="2800" b="1" spc="50" dirty="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rPr>
              <a:t>(YGG) </a:t>
            </a:r>
            <a:endParaRPr lang="en-US" sz="2800" b="1" spc="50" dirty="0">
              <a:ln w="0"/>
              <a:solidFill>
                <a:schemeClr val="bg1"/>
              </a:solidFill>
              <a:effectLst>
                <a:innerShdw blurRad="63500" dist="50800" dir="13500000">
                  <a:srgbClr val="000000">
                    <a:alpha val="50000"/>
                  </a:srgbClr>
                </a:inn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1" y="681935"/>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400" b="1" dirty="0">
                <a:solidFill>
                  <a:srgbClr val="002060"/>
                </a:solidFill>
                <a:effectLst>
                  <a:outerShdw blurRad="38100" dist="38100" dir="2700000" algn="tl">
                    <a:srgbClr val="000000">
                      <a:alpha val="43137"/>
                    </a:srgbClr>
                  </a:outerShdw>
                </a:effectLst>
                <a:ea typeface="+mj-ea"/>
                <a:cs typeface="+mj-cs"/>
              </a:rPr>
              <a:t>SKORU YÜKSEK OLAN </a:t>
            </a:r>
            <a:r>
              <a:rPr lang="tr-TR" sz="2400" b="1" dirty="0" smtClean="0">
                <a:solidFill>
                  <a:srgbClr val="002060"/>
                </a:solidFill>
                <a:effectLst>
                  <a:outerShdw blurRad="38100" dist="38100" dir="2700000" algn="tl">
                    <a:srgbClr val="000000">
                      <a:alpha val="43137"/>
                    </a:srgbClr>
                  </a:outerShdw>
                </a:effectLst>
                <a:ea typeface="+mj-ea"/>
                <a:cs typeface="+mj-cs"/>
              </a:rPr>
              <a:t>ve AKSİYON </a:t>
            </a:r>
            <a:r>
              <a:rPr lang="tr-TR" sz="2400" b="1" dirty="0">
                <a:solidFill>
                  <a:srgbClr val="002060"/>
                </a:solidFill>
                <a:effectLst>
                  <a:outerShdw blurRad="38100" dist="38100" dir="2700000" algn="tl">
                    <a:srgbClr val="000000">
                      <a:alpha val="43137"/>
                    </a:srgbClr>
                  </a:outerShdw>
                </a:effectLst>
                <a:ea typeface="+mj-ea"/>
                <a:cs typeface="+mj-cs"/>
              </a:rPr>
              <a:t>GEREKTİREN </a:t>
            </a:r>
            <a:r>
              <a:rPr lang="en-US" sz="2400" b="1" kern="1200" dirty="0">
                <a:solidFill>
                  <a:srgbClr val="002060"/>
                </a:solidFill>
                <a:effectLst>
                  <a:outerShdw blurRad="38100" dist="38100" dir="2700000" algn="tl">
                    <a:srgbClr val="000000">
                      <a:alpha val="43137"/>
                    </a:srgbClr>
                  </a:outerShdw>
                </a:effectLst>
                <a:ea typeface="+mj-ea"/>
                <a:cs typeface="+mj-cs"/>
              </a:rPr>
              <a:t>RİS</a:t>
            </a:r>
            <a:r>
              <a:rPr lang="tr-TR" sz="2400" b="1" dirty="0">
                <a:solidFill>
                  <a:srgbClr val="002060"/>
                </a:solidFill>
                <a:effectLst>
                  <a:outerShdw blurRad="38100" dist="38100" dir="2700000" algn="tl">
                    <a:srgbClr val="000000">
                      <a:alpha val="43137"/>
                    </a:srgbClr>
                  </a:outerShdw>
                </a:effectLst>
                <a:ea typeface="+mj-ea"/>
                <a:cs typeface="+mj-cs"/>
              </a:rPr>
              <a:t>KLER</a:t>
            </a:r>
            <a:endParaRPr lang="en-US" sz="2400" b="1" kern="1200" dirty="0">
              <a:solidFill>
                <a:srgbClr val="002060"/>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36073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610545825"/>
              </p:ext>
            </p:extLst>
          </p:nvPr>
        </p:nvGraphicFramePr>
        <p:xfrm>
          <a:off x="545120" y="1860958"/>
          <a:ext cx="8203223" cy="3931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10939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T6-Öğrenci </a:t>
                      </a:r>
                      <a:r>
                        <a:rPr lang="tr-TR" sz="1800" b="1" kern="1200" baseline="0" dirty="0" smtClean="0">
                          <a:solidFill>
                            <a:srgbClr val="0C0D0D"/>
                          </a:solidFill>
                          <a:latin typeface="+mn-lt"/>
                          <a:ea typeface="+mn-ea"/>
                          <a:cs typeface="+mn-cs"/>
                        </a:rPr>
                        <a:t>ders ekle/bırak aşamasında bir ders eklenip ya da çıkarıldığında tüm derslerin onayının kalkması, ve tümünde bozulma meydana gelmesi,  Sistem bu yönde herhangi bir yönlendirme yapmamaktadır. danışman onayına gönderilme uyarısı verilmelidir. Normal ders kaydı yaparken de sonunda öğrenciye muhakkak ders kaydınız tamamlanmadı devam etmek istiyor musunuz gibi uyarı vermemesi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3660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36609">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1093978">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6255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2" y="689441"/>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400" b="1" dirty="0">
                <a:solidFill>
                  <a:srgbClr val="002060"/>
                </a:solidFill>
                <a:effectLst>
                  <a:outerShdw blurRad="38100" dist="38100" dir="2700000" algn="tl">
                    <a:srgbClr val="000000">
                      <a:alpha val="43137"/>
                    </a:srgbClr>
                  </a:outerShdw>
                </a:effectLst>
                <a:ea typeface="+mj-ea"/>
                <a:cs typeface="+mj-cs"/>
              </a:rPr>
              <a:t>SKORU YÜKSEK OLAN </a:t>
            </a:r>
            <a:r>
              <a:rPr lang="tr-TR" sz="2400" b="1" dirty="0" smtClean="0">
                <a:solidFill>
                  <a:srgbClr val="002060"/>
                </a:solidFill>
                <a:effectLst>
                  <a:outerShdw blurRad="38100" dist="38100" dir="2700000" algn="tl">
                    <a:srgbClr val="000000">
                      <a:alpha val="43137"/>
                    </a:srgbClr>
                  </a:outerShdw>
                </a:effectLst>
                <a:ea typeface="+mj-ea"/>
                <a:cs typeface="+mj-cs"/>
              </a:rPr>
              <a:t>ve AKSİYON </a:t>
            </a:r>
            <a:r>
              <a:rPr lang="tr-TR" sz="2400" b="1" dirty="0">
                <a:solidFill>
                  <a:srgbClr val="002060"/>
                </a:solidFill>
                <a:effectLst>
                  <a:outerShdw blurRad="38100" dist="38100" dir="2700000" algn="tl">
                    <a:srgbClr val="000000">
                      <a:alpha val="43137"/>
                    </a:srgbClr>
                  </a:outerShdw>
                </a:effectLst>
                <a:ea typeface="+mj-ea"/>
                <a:cs typeface="+mj-cs"/>
              </a:rPr>
              <a:t>GEREKTİREN </a:t>
            </a:r>
            <a:r>
              <a:rPr lang="en-US" sz="2400" b="1" kern="1200" dirty="0">
                <a:solidFill>
                  <a:srgbClr val="002060"/>
                </a:solidFill>
                <a:effectLst>
                  <a:outerShdw blurRad="38100" dist="38100" dir="2700000" algn="tl">
                    <a:srgbClr val="000000">
                      <a:alpha val="43137"/>
                    </a:srgbClr>
                  </a:outerShdw>
                </a:effectLst>
                <a:ea typeface="+mj-ea"/>
                <a:cs typeface="+mj-cs"/>
              </a:rPr>
              <a:t>RİS</a:t>
            </a:r>
            <a:r>
              <a:rPr lang="tr-TR" sz="2400" b="1" dirty="0">
                <a:solidFill>
                  <a:srgbClr val="002060"/>
                </a:solidFill>
                <a:effectLst>
                  <a:outerShdw blurRad="38100" dist="38100" dir="2700000" algn="tl">
                    <a:srgbClr val="000000">
                      <a:alpha val="43137"/>
                    </a:srgbClr>
                  </a:outerShdw>
                </a:effectLst>
                <a:ea typeface="+mj-ea"/>
                <a:cs typeface="+mj-cs"/>
              </a:rPr>
              <a:t>KLER</a:t>
            </a:r>
            <a:endParaRPr lang="en-US" sz="2400" b="1" kern="1200" dirty="0">
              <a:solidFill>
                <a:srgbClr val="002060"/>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49426"/>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p:cNvGraphicFramePr>
            <a:graphicFrameLocks noGrp="1"/>
          </p:cNvGraphicFramePr>
          <p:nvPr>
            <p:extLst>
              <p:ext uri="{D42A27DB-BD31-4B8C-83A1-F6EECF244321}">
                <p14:modId xmlns:p14="http://schemas.microsoft.com/office/powerpoint/2010/main" val="1946232918"/>
              </p:ext>
            </p:extLst>
          </p:nvPr>
        </p:nvGraphicFramePr>
        <p:xfrm>
          <a:off x="545121" y="1987154"/>
          <a:ext cx="8203223" cy="36677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857877850"/>
                    </a:ext>
                  </a:extLst>
                </a:gridCol>
                <a:gridCol w="6374422">
                  <a:extLst>
                    <a:ext uri="{9D8B030D-6E8A-4147-A177-3AD203B41FA5}">
                      <a16:colId xmlns:a16="http://schemas.microsoft.com/office/drawing/2014/main" val="4207198389"/>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T7-Aynı </a:t>
                      </a:r>
                      <a:r>
                        <a:rPr lang="tr-TR" sz="1800" b="1" kern="1200" baseline="0" dirty="0" smtClean="0">
                          <a:solidFill>
                            <a:srgbClr val="0C0D0D"/>
                          </a:solidFill>
                          <a:latin typeface="+mn-lt"/>
                          <a:ea typeface="+mn-ea"/>
                          <a:cs typeface="+mn-cs"/>
                        </a:rPr>
                        <a:t>dersin 2.kez ya da 3.kez alınması halinde sistemin otomatik olarak bağlamaması durumu.(öğrenci ders yönetimi sayfasına bununla ilgili bir uyarı eklenmesi) Bu işlemin otomatik yapılmaması sonucunda mezuniyette F çıkması, D ya da C yükseltmelerde gözden kaçması, hatalı mezuniyet durumu. Seçmeli ders ilgili dönemde açılmayacaksa, seçmeli dersin yerine ne aldığı uyarısının gelmemesi.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25604672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386706810"/>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816725015"/>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39632337"/>
                  </a:ext>
                </a:extLst>
              </a:tr>
            </a:tbl>
          </a:graphicData>
        </a:graphic>
      </p:graphicFrame>
    </p:spTree>
    <p:extLst>
      <p:ext uri="{BB962C8B-B14F-4D97-AF65-F5344CB8AC3E}">
        <p14:creationId xmlns:p14="http://schemas.microsoft.com/office/powerpoint/2010/main" val="241430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1062763" y="1672492"/>
            <a:ext cx="7018074" cy="4420204"/>
          </a:xfrm>
          <a:prstGeom prst="rect">
            <a:avLst/>
          </a:prstGeom>
        </p:spPr>
      </p:pic>
      <p:sp>
        <p:nvSpPr>
          <p:cNvPr id="6" name="Metin kutusu 4">
            <a:extLst>
              <a:ext uri="{FF2B5EF4-FFF2-40B4-BE49-F238E27FC236}">
                <a16:creationId xmlns:a16="http://schemas.microsoft.com/office/drawing/2014/main" id="{0983FF85-6A31-41EA-A11A-D71214CBEB4E}"/>
              </a:ext>
            </a:extLst>
          </p:cNvPr>
          <p:cNvSpPr txBox="1">
            <a:spLocks noGrp="1"/>
          </p:cNvSpPr>
          <p:nvPr>
            <p:ph type="title"/>
          </p:nvPr>
        </p:nvSpPr>
        <p:spPr>
          <a:xfrm>
            <a:off x="2488589" y="647924"/>
            <a:ext cx="4166421" cy="830997"/>
          </a:xfrm>
          <a:prstGeom prst="rect">
            <a:avLst/>
          </a:prstGeom>
          <a:noFill/>
        </p:spPr>
        <p:txBody>
          <a:bodyPr wrap="square" lIns="91440" tIns="45720" rIns="91440" bIns="45720" rtlCol="0" anchor="t">
            <a:spAutoFit/>
          </a:bodyPr>
          <a:lstStyle/>
          <a:p>
            <a:pPr algn="ctr"/>
            <a:r>
              <a:rPr lang="tr-TR" sz="2400" b="1" dirty="0">
                <a:solidFill>
                  <a:srgbClr val="002060"/>
                </a:solidFill>
                <a:effectLst>
                  <a:outerShdw blurRad="38100" dist="38100" dir="2700000" algn="tl">
                    <a:srgbClr val="000000">
                      <a:alpha val="43137"/>
                    </a:srgbClr>
                  </a:outerShdw>
                </a:effectLst>
                <a:latin typeface="+mn-lt"/>
              </a:rPr>
              <a:t>PAYDAŞ GERİBİLDİRİMLERİ</a:t>
            </a:r>
          </a:p>
          <a:p>
            <a:pPr algn="ctr"/>
            <a:r>
              <a:rPr lang="tr-TR" sz="2400" b="1" dirty="0">
                <a:solidFill>
                  <a:srgbClr val="002060"/>
                </a:solidFill>
                <a:effectLst>
                  <a:outerShdw blurRad="38100" dist="38100" dir="2700000" algn="tl">
                    <a:srgbClr val="000000">
                      <a:alpha val="43137"/>
                    </a:srgbClr>
                  </a:outerShdw>
                </a:effectLst>
                <a:latin typeface="+mn-lt"/>
              </a:rPr>
              <a:t>(ANKET </a:t>
            </a:r>
            <a:r>
              <a:rPr lang="tr-TR" sz="2400" b="1" dirty="0" smtClean="0">
                <a:solidFill>
                  <a:srgbClr val="002060"/>
                </a:solidFill>
                <a:effectLst>
                  <a:outerShdw blurRad="38100" dist="38100" dir="2700000" algn="tl">
                    <a:srgbClr val="000000">
                      <a:alpha val="43137"/>
                    </a:srgbClr>
                  </a:outerShdw>
                </a:effectLst>
                <a:latin typeface="+mn-lt"/>
              </a:rPr>
              <a:t>ANALİZLERİ</a:t>
            </a:r>
            <a:r>
              <a:rPr lang="tr-TR" sz="2400" b="1" dirty="0">
                <a:solidFill>
                  <a:srgbClr val="002060"/>
                </a:solidFill>
                <a:effectLst>
                  <a:outerShdw blurRad="38100" dist="38100" dir="2700000" algn="tl">
                    <a:srgbClr val="000000">
                      <a:alpha val="43137"/>
                    </a:srgbClr>
                  </a:outerShdw>
                </a:effectLst>
                <a:latin typeface="+mn-lt"/>
              </a:rPr>
              <a:t>)</a:t>
            </a:r>
            <a:endParaRPr lang="en-US" sz="2400" dirty="0">
              <a:solidFill>
                <a:srgbClr val="002060"/>
              </a:solidFill>
              <a:latin typeface="+mn-lt"/>
              <a:cs typeface="Calibri" panose="020F0502020204030204"/>
            </a:endParaRPr>
          </a:p>
        </p:txBody>
      </p:sp>
      <p:pic>
        <p:nvPicPr>
          <p:cNvPr id="7"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427" y="326722"/>
            <a:ext cx="1512168" cy="3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410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827855" y="637273"/>
            <a:ext cx="5471363" cy="830997"/>
          </a:xfrm>
          <a:prstGeom prst="rect">
            <a:avLst/>
          </a:prstGeom>
          <a:noFill/>
        </p:spPr>
        <p:txBody>
          <a:bodyPr wrap="square" lIns="91440" tIns="45720" rIns="91440" bIns="45720" rtlCol="0" anchor="t">
            <a:spAutoFit/>
          </a:bodyPr>
          <a:lstStyle/>
          <a:p>
            <a:pPr algn="ctr"/>
            <a:r>
              <a:rPr lang="tr-TR" sz="2400" b="1" dirty="0">
                <a:solidFill>
                  <a:srgbClr val="002060"/>
                </a:solidFill>
                <a:effectLst>
                  <a:outerShdw blurRad="38100" dist="38100" dir="2700000" algn="tl">
                    <a:srgbClr val="000000">
                      <a:alpha val="43137"/>
                    </a:srgbClr>
                  </a:outerShdw>
                </a:effectLst>
              </a:rPr>
              <a:t>PAYDAŞ GERİBİLDİRİMLERİ</a:t>
            </a:r>
          </a:p>
          <a:p>
            <a:pPr algn="ctr"/>
            <a:r>
              <a:rPr lang="tr-TR" sz="2400" b="1" dirty="0">
                <a:solidFill>
                  <a:srgbClr val="002060"/>
                </a:solidFill>
                <a:effectLst>
                  <a:outerShdw blurRad="38100" dist="38100" dir="2700000" algn="tl">
                    <a:srgbClr val="000000">
                      <a:alpha val="43137"/>
                    </a:srgbClr>
                  </a:outerShdw>
                </a:effectLst>
              </a:rPr>
              <a:t>(ANKET ANALİZLERİ)</a:t>
            </a:r>
            <a:endParaRPr lang="en-US" sz="2400" dirty="0">
              <a:solidFill>
                <a:srgbClr val="00206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1519" y="1605021"/>
            <a:ext cx="8496827" cy="4988962"/>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2030078" y="660632"/>
            <a:ext cx="5471363" cy="830997"/>
          </a:xfrm>
          <a:prstGeom prst="rect">
            <a:avLst/>
          </a:prstGeom>
          <a:noFill/>
        </p:spPr>
        <p:txBody>
          <a:bodyPr wrap="square" lIns="91440" tIns="45720" rIns="91440" bIns="45720" rtlCol="0" anchor="t">
            <a:spAutoFit/>
          </a:bodyPr>
          <a:lstStyle/>
          <a:p>
            <a:pPr algn="ctr"/>
            <a:r>
              <a:rPr lang="tr-TR" sz="2400" b="1" dirty="0">
                <a:solidFill>
                  <a:srgbClr val="002060"/>
                </a:solidFill>
                <a:effectLst>
                  <a:outerShdw blurRad="38100" dist="38100" dir="2700000" algn="tl">
                    <a:srgbClr val="000000">
                      <a:alpha val="43137"/>
                    </a:srgbClr>
                  </a:outerShdw>
                </a:effectLst>
              </a:rPr>
              <a:t>PAYDAŞ GERİBİLDİRİMLERİ</a:t>
            </a:r>
          </a:p>
          <a:p>
            <a:pPr algn="ctr"/>
            <a:r>
              <a:rPr lang="tr-TR" sz="2400" b="1" dirty="0">
                <a:solidFill>
                  <a:srgbClr val="002060"/>
                </a:solidFill>
                <a:effectLst>
                  <a:outerShdw blurRad="38100" dist="38100" dir="2700000" algn="tl">
                    <a:srgbClr val="000000">
                      <a:alpha val="43137"/>
                    </a:srgbClr>
                  </a:outerShdw>
                </a:effectLst>
              </a:rPr>
              <a:t>(ANKET ANALİZLERİ)</a:t>
            </a:r>
            <a:endParaRPr lang="en-US" sz="2400" dirty="0">
              <a:solidFill>
                <a:srgbClr val="00206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51520" y="1746651"/>
            <a:ext cx="8455395" cy="4311249"/>
          </a:xfrm>
          <a:prstGeom prst="rect">
            <a:avLst/>
          </a:prstGeom>
        </p:spPr>
      </p:pic>
    </p:spTree>
    <p:extLst>
      <p:ext uri="{BB962C8B-B14F-4D97-AF65-F5344CB8AC3E}">
        <p14:creationId xmlns:p14="http://schemas.microsoft.com/office/powerpoint/2010/main" val="205001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42155" y="996633"/>
            <a:ext cx="5471363" cy="830997"/>
          </a:xfrm>
          <a:prstGeom prst="rect">
            <a:avLst/>
          </a:prstGeom>
          <a:noFill/>
        </p:spPr>
        <p:txBody>
          <a:bodyPr wrap="square" lIns="91440" tIns="45720" rIns="91440" bIns="45720" rtlCol="0" anchor="t">
            <a:spAutoFit/>
          </a:bodyPr>
          <a:lstStyle/>
          <a:p>
            <a:pPr algn="ctr"/>
            <a:r>
              <a:rPr lang="tr-TR" sz="2400" b="1" dirty="0">
                <a:solidFill>
                  <a:srgbClr val="002060"/>
                </a:solidFill>
                <a:effectLst>
                  <a:outerShdw blurRad="38100" dist="38100" dir="2700000" algn="tl">
                    <a:srgbClr val="000000">
                      <a:alpha val="43137"/>
                    </a:srgbClr>
                  </a:outerShdw>
                </a:effectLst>
              </a:rPr>
              <a:t>PAYDAŞ GERİBİLDİRİMLERİ</a:t>
            </a:r>
          </a:p>
          <a:p>
            <a:pPr algn="ctr"/>
            <a:r>
              <a:rPr lang="tr-TR" sz="2400" b="1" dirty="0">
                <a:solidFill>
                  <a:srgbClr val="002060"/>
                </a:solidFill>
                <a:effectLst>
                  <a:outerShdw blurRad="38100" dist="38100" dir="2700000" algn="tl">
                    <a:srgbClr val="000000">
                      <a:alpha val="43137"/>
                    </a:srgbClr>
                  </a:outerShdw>
                </a:effectLst>
              </a:rPr>
              <a:t>(ANKET ANALİZLERİ)</a:t>
            </a:r>
            <a:endParaRPr lang="en-US" sz="2400" dirty="0">
              <a:solidFill>
                <a:srgbClr val="00206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251520" y="2149498"/>
            <a:ext cx="8575274" cy="3952363"/>
          </a:xfrm>
          <a:prstGeom prst="rect">
            <a:avLst/>
          </a:prstGeom>
        </p:spPr>
      </p:pic>
    </p:spTree>
    <p:extLst>
      <p:ext uri="{BB962C8B-B14F-4D97-AF65-F5344CB8AC3E}">
        <p14:creationId xmlns:p14="http://schemas.microsoft.com/office/powerpoint/2010/main" val="249587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32558" y="1175944"/>
            <a:ext cx="7321964" cy="1200329"/>
          </a:xfrm>
          <a:prstGeom prst="rect">
            <a:avLst/>
          </a:prstGeom>
          <a:noFill/>
        </p:spPr>
        <p:txBody>
          <a:bodyPr wrap="square" lIns="91440" tIns="45720" rIns="91440" bIns="45720" rtlCol="0" anchor="t">
            <a:spAutoFit/>
          </a:bodyPr>
          <a:lstStyle/>
          <a:p>
            <a:pPr algn="ctr"/>
            <a:r>
              <a:rPr lang="tr-TR" sz="2400" b="1" dirty="0">
                <a:solidFill>
                  <a:srgbClr val="002060"/>
                </a:solidFill>
                <a:effectLst>
                  <a:outerShdw blurRad="38100" dist="38100" dir="2700000" algn="tl">
                    <a:srgbClr val="000000">
                      <a:alpha val="43137"/>
                    </a:srgbClr>
                  </a:outerShdw>
                </a:effectLst>
              </a:rPr>
              <a:t>PAYDAŞ GERİBİLDİRİMLERİ</a:t>
            </a:r>
          </a:p>
          <a:p>
            <a:pPr algn="ctr"/>
            <a:r>
              <a:rPr lang="tr-TR" sz="2400" b="1" dirty="0">
                <a:solidFill>
                  <a:srgbClr val="002060"/>
                </a:solidFill>
                <a:effectLst>
                  <a:outerShdw blurRad="38100" dist="38100" dir="2700000" algn="tl">
                    <a:srgbClr val="000000">
                      <a:alpha val="43137"/>
                    </a:srgbClr>
                  </a:outerShdw>
                </a:effectLst>
              </a:rPr>
              <a:t>(HAYATA GEÇİRİLEN ÖNERİLER ve AKSİYON ALINAN ŞİKAYETLER)</a:t>
            </a:r>
            <a:endParaRPr lang="en-US" sz="2400" dirty="0">
              <a:solidFill>
                <a:srgbClr val="002060"/>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o 8">
            <a:extLst>
              <a:ext uri="{FF2B5EF4-FFF2-40B4-BE49-F238E27FC236}">
                <a16:creationId xmlns:a16="http://schemas.microsoft.com/office/drawing/2014/main" id="{400F1050-5732-4B60-86BA-E121C706FD69}"/>
              </a:ext>
            </a:extLst>
          </p:cNvPr>
          <p:cNvGraphicFramePr>
            <a:graphicFrameLocks noGrp="1"/>
          </p:cNvGraphicFramePr>
          <p:nvPr>
            <p:extLst>
              <p:ext uri="{D42A27DB-BD31-4B8C-83A1-F6EECF244321}">
                <p14:modId xmlns:p14="http://schemas.microsoft.com/office/powerpoint/2010/main" val="1329548773"/>
              </p:ext>
            </p:extLst>
          </p:nvPr>
        </p:nvGraphicFramePr>
        <p:xfrm>
          <a:off x="1326229" y="2624537"/>
          <a:ext cx="6582940" cy="2405351"/>
        </p:xfrm>
        <a:graphic>
          <a:graphicData uri="http://schemas.openxmlformats.org/drawingml/2006/table">
            <a:tbl>
              <a:tblPr/>
              <a:tblGrid>
                <a:gridCol w="2107344">
                  <a:extLst>
                    <a:ext uri="{9D8B030D-6E8A-4147-A177-3AD203B41FA5}">
                      <a16:colId xmlns:a16="http://schemas.microsoft.com/office/drawing/2014/main" val="3918363564"/>
                    </a:ext>
                  </a:extLst>
                </a:gridCol>
                <a:gridCol w="2229031">
                  <a:extLst>
                    <a:ext uri="{9D8B030D-6E8A-4147-A177-3AD203B41FA5}">
                      <a16:colId xmlns:a16="http://schemas.microsoft.com/office/drawing/2014/main" val="1683979601"/>
                    </a:ext>
                  </a:extLst>
                </a:gridCol>
                <a:gridCol w="2246565">
                  <a:extLst>
                    <a:ext uri="{9D8B030D-6E8A-4147-A177-3AD203B41FA5}">
                      <a16:colId xmlns:a16="http://schemas.microsoft.com/office/drawing/2014/main" val="2592459544"/>
                    </a:ext>
                  </a:extLst>
                </a:gridCol>
              </a:tblGrid>
              <a:tr h="1101437">
                <a:tc>
                  <a:txBody>
                    <a:bodyPr/>
                    <a:lstStyle/>
                    <a:p>
                      <a:pPr algn="ctr" fontAlgn="ctr"/>
                      <a:r>
                        <a:rPr lang="tr-TR" sz="1200" b="1" i="0" u="none" strike="noStrike" dirty="0">
                          <a:solidFill>
                            <a:srgbClr val="000000"/>
                          </a:solidFill>
                          <a:effectLst/>
                          <a:latin typeface="Calibri" panose="020F0502020204030204" pitchFamily="34" charset="0"/>
                        </a:rPr>
                        <a:t>KONUSU</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ÇÖZÜM</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SONUÇ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51957">
                <a:tc>
                  <a:txBody>
                    <a:bodyPr/>
                    <a:lstStyle/>
                    <a:p>
                      <a:pPr algn="ctr" fontAlgn="ctr"/>
                      <a:r>
                        <a:rPr lang="tr-TR" sz="1100" b="0" i="0" u="none" strike="noStrike" dirty="0" smtClean="0">
                          <a:solidFill>
                            <a:srgbClr val="000000"/>
                          </a:solidFill>
                          <a:effectLst/>
                          <a:latin typeface="Calibri" panose="020F0502020204030204" pitchFamily="34" charset="0"/>
                        </a:rPr>
                        <a:t>Transkriptlerde</a:t>
                      </a:r>
                      <a:r>
                        <a:rPr lang="tr-TR" sz="1100" b="0" i="0" u="none" strike="noStrike" baseline="0" dirty="0" smtClean="0">
                          <a:solidFill>
                            <a:srgbClr val="000000"/>
                          </a:solidFill>
                          <a:effectLst/>
                          <a:latin typeface="Calibri" panose="020F0502020204030204" pitchFamily="34" charset="0"/>
                        </a:rPr>
                        <a:t> disiplin cezası bilgisinin görünmemesi</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100" b="0" i="0" u="none" strike="noStrike" dirty="0">
                          <a:solidFill>
                            <a:srgbClr val="000000"/>
                          </a:solidFill>
                          <a:effectLst/>
                          <a:latin typeface="Calibri" panose="020F0502020204030204" pitchFamily="34" charset="0"/>
                        </a:rPr>
                        <a:t> </a:t>
                      </a:r>
                      <a:r>
                        <a:rPr lang="tr-TR" sz="1100" b="0" i="0" u="none" strike="noStrike" dirty="0" smtClean="0">
                          <a:solidFill>
                            <a:srgbClr val="000000"/>
                          </a:solidFill>
                          <a:effectLst/>
                          <a:latin typeface="Calibri" panose="020F0502020204030204" pitchFamily="34" charset="0"/>
                        </a:rPr>
                        <a:t>Bilgi</a:t>
                      </a:r>
                      <a:r>
                        <a:rPr lang="tr-TR" sz="1100" b="0" i="0" u="none" strike="noStrike" baseline="0" dirty="0" smtClean="0">
                          <a:solidFill>
                            <a:srgbClr val="000000"/>
                          </a:solidFill>
                          <a:effectLst/>
                          <a:latin typeface="Calibri" panose="020F0502020204030204" pitchFamily="34" charset="0"/>
                        </a:rPr>
                        <a:t> İşlem ile iletişime geçilmesi</a:t>
                      </a:r>
                      <a:endParaRPr lang="tr-TR" sz="11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0" i="0" u="none" strike="noStrike" dirty="0" smtClean="0">
                          <a:solidFill>
                            <a:srgbClr val="000000"/>
                          </a:solidFill>
                          <a:effectLst/>
                          <a:latin typeface="Calibri" panose="020F0502020204030204" pitchFamily="34" charset="0"/>
                        </a:rPr>
                        <a:t>Transkriptlerde</a:t>
                      </a:r>
                      <a:r>
                        <a:rPr lang="tr-TR" sz="1100" b="0" i="0" u="none" strike="noStrike" baseline="0" dirty="0" smtClean="0">
                          <a:solidFill>
                            <a:srgbClr val="000000"/>
                          </a:solidFill>
                          <a:effectLst/>
                          <a:latin typeface="Calibri" panose="020F0502020204030204" pitchFamily="34" charset="0"/>
                        </a:rPr>
                        <a:t> disiplin cezası bilgisinin görünüyor olması nedeniyle iş yükünün ve kağıt israfının azalması</a:t>
                      </a:r>
                      <a:r>
                        <a:rPr lang="tr-TR" sz="11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651957">
                <a:tc>
                  <a:txBody>
                    <a:bodyPr/>
                    <a:lstStyle/>
                    <a:p>
                      <a:pPr algn="ctr" fontAlgn="ctr"/>
                      <a:r>
                        <a:rPr lang="tr-TR" sz="1050" b="0" i="0" u="none" strike="noStrike" dirty="0">
                          <a:solidFill>
                            <a:srgbClr val="000000"/>
                          </a:solidFill>
                          <a:effectLst/>
                          <a:latin typeface="Calibri" panose="020F0502020204030204" pitchFamily="34" charset="0"/>
                        </a:rPr>
                        <a:t> </a:t>
                      </a:r>
                      <a:r>
                        <a:rPr lang="tr-TR" sz="1050" b="0" i="0" u="none" strike="noStrike" dirty="0" smtClean="0">
                          <a:solidFill>
                            <a:srgbClr val="000000"/>
                          </a:solidFill>
                          <a:effectLst/>
                          <a:latin typeface="Calibri" panose="020F0502020204030204" pitchFamily="34" charset="0"/>
                        </a:rPr>
                        <a:t>Onur Belgesi, Yüksek Onur Belgesinin tanıtım ofisinde basılması</a:t>
                      </a:r>
                      <a:endParaRPr lang="tr-TR" sz="105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Bilgi</a:t>
                      </a:r>
                      <a:r>
                        <a:rPr lang="tr-TR" sz="1050" b="0" i="0" u="none" strike="noStrike" baseline="0" dirty="0" smtClean="0">
                          <a:solidFill>
                            <a:srgbClr val="000000"/>
                          </a:solidFill>
                          <a:effectLst/>
                          <a:latin typeface="Calibri" panose="020F0502020204030204" pitchFamily="34" charset="0"/>
                        </a:rPr>
                        <a:t> İşlemin İlgili Şablonu Oluşturması</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50" b="0" i="0" u="none" strike="noStrike" dirty="0" smtClean="0">
                          <a:solidFill>
                            <a:srgbClr val="000000"/>
                          </a:solidFill>
                          <a:effectLst/>
                          <a:latin typeface="Calibri" panose="020F0502020204030204" pitchFamily="34" charset="0"/>
                        </a:rPr>
                        <a:t>İlgili</a:t>
                      </a:r>
                      <a:r>
                        <a:rPr lang="tr-TR" sz="1050" b="0" i="0" u="none" strike="noStrike" baseline="0" dirty="0" smtClean="0">
                          <a:solidFill>
                            <a:srgbClr val="000000"/>
                          </a:solidFill>
                          <a:effectLst/>
                          <a:latin typeface="Calibri" panose="020F0502020204030204" pitchFamily="34" charset="0"/>
                        </a:rPr>
                        <a:t> İşlemin birimde basılması ve dışarıya öğrenci bilgisinin aktarılmaması</a:t>
                      </a:r>
                      <a:r>
                        <a:rPr lang="tr-TR" sz="105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380593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338627" y="972052"/>
            <a:ext cx="5909421" cy="707886"/>
          </a:xfrm>
          <a:prstGeom prst="rect">
            <a:avLst/>
          </a:prstGeom>
          <a:noFill/>
        </p:spPr>
        <p:txBody>
          <a:bodyPr wrap="square" lIns="91440" tIns="45720" rIns="91440" bIns="45720" rtlCol="0" anchor="t">
            <a:spAutoFit/>
          </a:bodyPr>
          <a:lstStyle/>
          <a:p>
            <a:pPr algn="ctr"/>
            <a:r>
              <a:rPr lang="tr-TR" sz="2000" b="1" dirty="0">
                <a:solidFill>
                  <a:srgbClr val="002060"/>
                </a:solidFill>
                <a:effectLst>
                  <a:outerShdw blurRad="38100" dist="38100" dir="2700000" algn="tl">
                    <a:srgbClr val="000000">
                      <a:alpha val="43137"/>
                    </a:srgbClr>
                  </a:outerShdw>
                </a:effectLst>
              </a:rPr>
              <a:t>İÇ DENETİM SONUCUNA DAYALI ÖZ </a:t>
            </a:r>
            <a:r>
              <a:rPr lang="tr-TR" sz="2000" b="1" dirty="0" smtClean="0">
                <a:solidFill>
                  <a:srgbClr val="002060"/>
                </a:solidFill>
                <a:effectLst>
                  <a:outerShdw blurRad="38100" dist="38100" dir="2700000" algn="tl">
                    <a:srgbClr val="000000">
                      <a:alpha val="43137"/>
                    </a:srgbClr>
                  </a:outerShdw>
                </a:effectLst>
              </a:rPr>
              <a:t>DEĞERLENDİRME</a:t>
            </a:r>
            <a:br>
              <a:rPr lang="tr-TR" sz="2000" b="1" dirty="0" smtClean="0">
                <a:solidFill>
                  <a:srgbClr val="002060"/>
                </a:solidFill>
                <a:effectLst>
                  <a:outerShdw blurRad="38100" dist="38100" dir="2700000" algn="tl">
                    <a:srgbClr val="000000">
                      <a:alpha val="43137"/>
                    </a:srgbClr>
                  </a:outerShdw>
                </a:effectLst>
              </a:rPr>
            </a:br>
            <a:r>
              <a:rPr lang="tr-TR" sz="2000" b="1" dirty="0" smtClean="0">
                <a:solidFill>
                  <a:srgbClr val="002060"/>
                </a:solidFill>
                <a:effectLst>
                  <a:outerShdw blurRad="38100" dist="38100" dir="2700000" algn="tl">
                    <a:srgbClr val="000000">
                      <a:alpha val="43137"/>
                    </a:srgbClr>
                  </a:outerShdw>
                </a:effectLst>
              </a:rPr>
              <a:t>ve </a:t>
            </a:r>
            <a:r>
              <a:rPr lang="tr-TR" sz="2000" b="1" dirty="0">
                <a:solidFill>
                  <a:srgbClr val="002060"/>
                </a:solidFill>
                <a:effectLst>
                  <a:outerShdw blurRad="38100" dist="38100" dir="2700000" algn="tl">
                    <a:srgbClr val="000000">
                      <a:alpha val="43137"/>
                    </a:srgbClr>
                  </a:outerShdw>
                </a:effectLst>
              </a:rPr>
              <a:t>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062746" y="1647288"/>
            <a:ext cx="3138873" cy="400110"/>
          </a:xfrm>
          <a:prstGeom prst="rect">
            <a:avLst/>
          </a:prstGeom>
        </p:spPr>
        <p:txBody>
          <a:bodyPr wrap="none">
            <a:spAutoFit/>
          </a:bodyPr>
          <a:lstStyle/>
          <a:p>
            <a:pPr algn="ctr"/>
            <a:r>
              <a:rPr lang="tr-TR" sz="2000" b="1" dirty="0" smtClean="0">
                <a:solidFill>
                  <a:srgbClr val="0C0D0D"/>
                </a:solidFill>
              </a:rPr>
              <a:t>2023 </a:t>
            </a:r>
            <a:r>
              <a:rPr lang="tr-TR" sz="2000" b="1" dirty="0">
                <a:solidFill>
                  <a:srgbClr val="0C0D0D"/>
                </a:solidFill>
              </a:rPr>
              <a:t>yılı iç denetim sonucu;</a:t>
            </a:r>
          </a:p>
        </p:txBody>
      </p:sp>
      <p:sp>
        <p:nvSpPr>
          <p:cNvPr id="3" name="Dikdörtgen 2"/>
          <p:cNvSpPr/>
          <p:nvPr/>
        </p:nvSpPr>
        <p:spPr>
          <a:xfrm>
            <a:off x="4293338" y="2362253"/>
            <a:ext cx="4560515" cy="4165564"/>
          </a:xfrm>
          <a:prstGeom prst="rect">
            <a:avLst/>
          </a:prstGeom>
        </p:spPr>
        <p:txBody>
          <a:bodyPr wrap="square">
            <a:spAutoFit/>
          </a:bodyPr>
          <a:lstStyle/>
          <a:p>
            <a:pPr marL="228600" algn="just">
              <a:lnSpc>
                <a:spcPct val="107000"/>
              </a:lnSpc>
              <a:spcAft>
                <a:spcPts val="800"/>
              </a:spcAft>
            </a:pPr>
            <a:r>
              <a:rPr lang="tr-TR" sz="1400" dirty="0">
                <a:solidFill>
                  <a:srgbClr val="0C0D0D"/>
                </a:solidFill>
                <a:latin typeface="Calibri" panose="020F0502020204030204" pitchFamily="34" charset="0"/>
                <a:ea typeface="Calibri" panose="020F0502020204030204" pitchFamily="34" charset="0"/>
                <a:cs typeface="Times New Roman" panose="02020603050405020304" pitchFamily="18" charset="0"/>
              </a:rPr>
              <a:t>İç denetimlerde gözlem olarak nitelendirilen öneriler, birimin kendini geliştirmesine ve faaliyetlerine olumlu katkı sağlayacak olan konular üzerinde </a:t>
            </a: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çalışılacaktır.</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Birim olarak SWOT Analizini detaylı inceleyip, geliştirme odaklı çalışmalar yapacağız. Akabinde Fırsat Analizi oluşturacağız.</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Paydaş </a:t>
            </a:r>
            <a:r>
              <a:rPr lang="tr-TR" sz="1400" dirty="0">
                <a:solidFill>
                  <a:srgbClr val="0C0D0D"/>
                </a:solidFill>
                <a:latin typeface="Calibri" panose="020F0502020204030204" pitchFamily="34" charset="0"/>
                <a:ea typeface="Calibri" panose="020F0502020204030204" pitchFamily="34" charset="0"/>
                <a:cs typeface="Times New Roman" panose="02020603050405020304" pitchFamily="18" charset="0"/>
              </a:rPr>
              <a:t>Analizi üzerinde çalışmalar yapıp </a:t>
            </a: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güncelleyeceğiz.</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Yeni </a:t>
            </a:r>
            <a:r>
              <a:rPr lang="tr-TR" sz="1400" dirty="0">
                <a:solidFill>
                  <a:srgbClr val="0C0D0D"/>
                </a:solidFill>
                <a:latin typeface="Calibri" panose="020F0502020204030204" pitchFamily="34" charset="0"/>
                <a:ea typeface="Calibri" panose="020F0502020204030204" pitchFamily="34" charset="0"/>
                <a:cs typeface="Times New Roman" panose="02020603050405020304" pitchFamily="18" charset="0"/>
              </a:rPr>
              <a:t>personelimizin doğru bir şekilde eğitilmesi için çalışmalar </a:t>
            </a: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yapacağız.</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Kaplumbağa şeması üzerinde detaylı çalışma yapacağız.</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İş Akış Formlarımızı özenli ve detaylı şekilde inceledikten sonra güncelleyeceğiz.</a:t>
            </a:r>
          </a:p>
          <a:p>
            <a:pPr marL="514350" indent="-285750" algn="just">
              <a:lnSpc>
                <a:spcPct val="107000"/>
              </a:lnSpc>
              <a:spcAft>
                <a:spcPts val="800"/>
              </a:spcAft>
              <a:buFont typeface="Arial" panose="020B0604020202020204" pitchFamily="34" charset="0"/>
              <a:buChar char="•"/>
            </a:pPr>
            <a:r>
              <a:rPr lang="tr-TR" sz="1400" dirty="0" smtClean="0">
                <a:solidFill>
                  <a:srgbClr val="0C0D0D"/>
                </a:solidFill>
                <a:latin typeface="Calibri" panose="020F0502020204030204" pitchFamily="34" charset="0"/>
                <a:ea typeface="Calibri" panose="020F0502020204030204" pitchFamily="34" charset="0"/>
                <a:cs typeface="Times New Roman" panose="02020603050405020304" pitchFamily="18" charset="0"/>
              </a:rPr>
              <a:t>Birim personelleri olarak gerekli eğitimleri alacağız.</a:t>
            </a:r>
            <a:endParaRPr lang="tr-TR" sz="1400" dirty="0">
              <a:solidFill>
                <a:srgbClr val="0C0D0D"/>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423862" y="2221576"/>
            <a:ext cx="3708523" cy="4453432"/>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1520" y="1690322"/>
            <a:ext cx="8602334" cy="3250956"/>
          </a:xfrm>
          <a:prstGeom prst="rect">
            <a:avLst/>
          </a:prstGeom>
        </p:spPr>
      </p:pic>
      <p:sp>
        <p:nvSpPr>
          <p:cNvPr id="5" name="Metin kutusu 5"/>
          <p:cNvSpPr txBox="1"/>
          <p:nvPr/>
        </p:nvSpPr>
        <p:spPr>
          <a:xfrm>
            <a:off x="683309" y="5322181"/>
            <a:ext cx="2653127" cy="64633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Calibri"/>
                <a:ea typeface="+mn-ea"/>
                <a:cs typeface="+mn-cs"/>
              </a:rPr>
              <a:t>KYS İç Denetim Başarı Puanı  %94</a:t>
            </a:r>
          </a:p>
        </p:txBody>
      </p:sp>
      <p:sp>
        <p:nvSpPr>
          <p:cNvPr id="3" name="Dikdörtgen 2"/>
          <p:cNvSpPr/>
          <p:nvPr/>
        </p:nvSpPr>
        <p:spPr>
          <a:xfrm>
            <a:off x="4809392" y="5138156"/>
            <a:ext cx="3472962" cy="1014380"/>
          </a:xfrm>
          <a:prstGeom prst="rect">
            <a:avLst/>
          </a:prstGeom>
        </p:spPr>
        <p:txBody>
          <a:bodyPr wrap="square">
            <a:spAutoFit/>
          </a:bodyPr>
          <a:lstStyle/>
          <a:p>
            <a:pPr marL="228600" algn="just">
              <a:lnSpc>
                <a:spcPct val="107000"/>
              </a:lnSpc>
              <a:spcAft>
                <a:spcPts val="800"/>
              </a:spcAft>
            </a:pPr>
            <a:r>
              <a:rPr lang="en-TR"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İç denet</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ç</a:t>
            </a:r>
            <a:r>
              <a:rPr lang="en-TR"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lerin</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değerlendirmeleri</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doğrultusunda</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kalite</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sürecine</a:t>
            </a:r>
            <a:r>
              <a:rPr lang="en-US"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ilişkin</a:t>
            </a:r>
            <a:r>
              <a:rPr lang="tr-TR"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err="1">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iyileştirmeler</a:t>
            </a:r>
            <a:r>
              <a:rPr lang="en-TR" sz="1400" b="1" dirty="0">
                <a:solidFill>
                  <a:srgbClr val="0C0D0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ve düzenlemeler planlanmıştır.</a:t>
            </a:r>
          </a:p>
        </p:txBody>
      </p:sp>
      <p:sp>
        <p:nvSpPr>
          <p:cNvPr id="7" name="Dikdörtgen 6"/>
          <p:cNvSpPr/>
          <p:nvPr/>
        </p:nvSpPr>
        <p:spPr>
          <a:xfrm>
            <a:off x="2983250" y="1154139"/>
            <a:ext cx="3138873" cy="400110"/>
          </a:xfrm>
          <a:prstGeom prst="rect">
            <a:avLst/>
          </a:prstGeom>
        </p:spPr>
        <p:txBody>
          <a:bodyPr wrap="none">
            <a:spAutoFit/>
          </a:bodyPr>
          <a:lstStyle/>
          <a:p>
            <a:pPr algn="ctr"/>
            <a:r>
              <a:rPr lang="tr-TR" sz="2000" b="1" dirty="0" smtClean="0">
                <a:solidFill>
                  <a:srgbClr val="0C0D0D"/>
                </a:solidFill>
              </a:rPr>
              <a:t>2023 </a:t>
            </a:r>
            <a:r>
              <a:rPr lang="tr-TR" sz="2000" b="1" dirty="0">
                <a:solidFill>
                  <a:srgbClr val="0C0D0D"/>
                </a:solidFill>
              </a:rPr>
              <a:t>yılı iç denetim sonucu;</a:t>
            </a:r>
          </a:p>
        </p:txBody>
      </p:sp>
    </p:spTree>
    <p:extLst>
      <p:ext uri="{BB962C8B-B14F-4D97-AF65-F5344CB8AC3E}">
        <p14:creationId xmlns:p14="http://schemas.microsoft.com/office/powerpoint/2010/main" val="175239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1091592" y="2044758"/>
            <a:ext cx="7146801" cy="2610458"/>
          </a:xfrm>
          <a:prstGeom prst="rect">
            <a:avLst/>
          </a:prstGeom>
        </p:spPr>
        <p:txBody>
          <a:bodyPr wrap="square">
            <a:spAutoFit/>
          </a:bodyPr>
          <a:lstStyle/>
          <a:p>
            <a:pPr marL="514350" indent="-285750" algn="just">
              <a:lnSpc>
                <a:spcPct val="107000"/>
              </a:lnSpc>
              <a:spcAft>
                <a:spcPts val="800"/>
              </a:spcAft>
              <a:buFont typeface="Arial" panose="020B0604020202020204" pitchFamily="34" charset="0"/>
              <a:buChar char="•"/>
            </a:pPr>
            <a:r>
              <a:rPr lang="tr-TR" sz="1600" dirty="0" smtClean="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Personel eksikliğinin giderilmesi ise iş yoğunluğu paylaştırılacak ve taleplere hızlı dönüş sağlanacaktır.</a:t>
            </a:r>
          </a:p>
          <a:p>
            <a:pPr marL="514350" indent="-285750" algn="just">
              <a:lnSpc>
                <a:spcPct val="107000"/>
              </a:lnSpc>
              <a:spcAft>
                <a:spcPts val="800"/>
              </a:spcAft>
              <a:buFont typeface="Arial" panose="020B0604020202020204" pitchFamily="34" charset="0"/>
              <a:buChar char="•"/>
            </a:pPr>
            <a:r>
              <a:rPr lang="tr-TR" sz="1600" dirty="0" smtClean="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Personelin gerekli eğitimleri alması ile birimde yetkin eleman gücü sağlanmış olunacaktır.</a:t>
            </a:r>
          </a:p>
          <a:p>
            <a:pPr marL="514350" indent="-285750" algn="just">
              <a:lnSpc>
                <a:spcPct val="107000"/>
              </a:lnSpc>
              <a:spcAft>
                <a:spcPts val="800"/>
              </a:spcAft>
              <a:buFont typeface="Arial" panose="020B0604020202020204" pitchFamily="34" charset="0"/>
              <a:buChar char="•"/>
            </a:pPr>
            <a:r>
              <a:rPr lang="tr-TR" sz="1600" dirty="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OİBS’de yazılımdan kaynaklanan ihtiyaç ve taleplerin </a:t>
            </a:r>
            <a:r>
              <a:rPr lang="tr-TR" sz="1600" dirty="0" smtClean="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karşılanması</a:t>
            </a:r>
          </a:p>
          <a:p>
            <a:pPr marL="514350" indent="-285750" algn="just">
              <a:lnSpc>
                <a:spcPct val="107000"/>
              </a:lnSpc>
              <a:spcAft>
                <a:spcPts val="800"/>
              </a:spcAft>
              <a:buFont typeface="Arial" panose="020B0604020202020204" pitchFamily="34" charset="0"/>
              <a:buChar char="•"/>
            </a:pPr>
            <a:r>
              <a:rPr lang="tr-TR" sz="1600" dirty="0" smtClean="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Arşiv Odası Geliştirilmesi, </a:t>
            </a:r>
            <a:r>
              <a:rPr lang="tr-TR" sz="1600" dirty="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daha fazla depolama alanı sağlayarak ve mevcut alanın daha verimli kullanılmasını sağlayarak rahatlık </a:t>
            </a:r>
            <a:r>
              <a:rPr lang="tr-TR" sz="1600" dirty="0" smtClean="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sağlayabilecektir.</a:t>
            </a:r>
            <a:endParaRPr lang="tr-TR" sz="1600" dirty="0">
              <a:solidFill>
                <a:srgbClr val="0C0D0D"/>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Arial" panose="020B0604020202020204" pitchFamily="34" charset="0"/>
              <a:buChar char="•"/>
            </a:pPr>
            <a:endParaRPr lang="tr-TR" sz="1600" dirty="0">
              <a:solidFill>
                <a:srgbClr val="0C0D0D"/>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2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rgbClr val="002060"/>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76132" y="4252767"/>
            <a:ext cx="8455267" cy="1477328"/>
          </a:xfrm>
          <a:prstGeom prst="rect">
            <a:avLst/>
          </a:prstGeom>
        </p:spPr>
        <p:txBody>
          <a:bodyPr wrap="square">
            <a:spAutoFit/>
          </a:bodyPr>
          <a:lstStyle/>
          <a:p>
            <a:pPr fontAlgn="base"/>
            <a:r>
              <a:rPr lang="tr-TR" sz="2000" b="1" dirty="0">
                <a:solidFill>
                  <a:srgbClr val="002060"/>
                </a:solidFill>
                <a:effectLst>
                  <a:outerShdw blurRad="38100" dist="38100" dir="2700000" algn="tl">
                    <a:srgbClr val="000000">
                      <a:alpha val="43137"/>
                    </a:srgbClr>
                  </a:outerShdw>
                </a:effectLst>
              </a:rPr>
              <a:t>ÇALIŞMA </a:t>
            </a:r>
            <a:r>
              <a:rPr lang="tr-TR" sz="2000" b="1" dirty="0" smtClean="0">
                <a:solidFill>
                  <a:srgbClr val="002060"/>
                </a:solidFill>
                <a:effectLst>
                  <a:outerShdw blurRad="38100" dist="38100" dir="2700000" algn="tl">
                    <a:srgbClr val="000000">
                      <a:alpha val="43137"/>
                    </a:srgbClr>
                  </a:outerShdw>
                </a:effectLst>
              </a:rPr>
              <a:t>POLİTİKASI</a:t>
            </a:r>
            <a:endParaRPr lang="tr-TR" sz="2000" b="1" dirty="0">
              <a:solidFill>
                <a:srgbClr val="002060"/>
              </a:solidFill>
              <a:effectLst>
                <a:outerShdw blurRad="38100" dist="38100" dir="2700000" algn="tl">
                  <a:srgbClr val="000000">
                    <a:alpha val="43137"/>
                  </a:srgbClr>
                </a:outerShdw>
              </a:effectLst>
            </a:endParaRPr>
          </a:p>
          <a:p>
            <a:pPr algn="just" fontAlgn="base">
              <a:spcAft>
                <a:spcPts val="0"/>
              </a:spcAft>
            </a:pPr>
            <a:r>
              <a:rPr lang="tr-TR" sz="1400" dirty="0">
                <a:solidFill>
                  <a:srgbClr val="0C0D0D"/>
                </a:solidFill>
                <a:latin typeface="Times New Roman" panose="02020603050405020304" pitchFamily="18" charset="0"/>
                <a:cs typeface="Times New Roman" panose="02020603050405020304" pitchFamily="18" charset="0"/>
              </a:rPr>
              <a:t>Öğrenci işleri bölümü olarak, öğrenci odaklı hizmet anlayışımızla her öğrencinin ihtiyaçlarını karşılamayı ve memnuniyetini sağlamayı amaçlıyoruz. Gizlilik, saygı, profesyonellik ve erişilebilirlik ilkelerini benimseyerek, öğrencilerle sağlıklı bir iletişim ve etkili bir işbirliği kurmayı hedefliyoruz. Sürekli iyileştirme ve eğitim/rehberlik hizmetleriyle öğrencilerin gelişimine destek olmayı taahhüt ediyoruz, böylece her öğrencinin başarılı bir şekilde mezun olmasını ve topluma olumlu katkıda bulunmasını </a:t>
            </a:r>
            <a:r>
              <a:rPr lang="tr-TR" sz="1400" dirty="0" smtClean="0">
                <a:solidFill>
                  <a:srgbClr val="0C0D0D"/>
                </a:solidFill>
                <a:latin typeface="Times New Roman" panose="02020603050405020304" pitchFamily="18" charset="0"/>
                <a:cs typeface="Times New Roman" panose="02020603050405020304" pitchFamily="18" charset="0"/>
              </a:rPr>
              <a:t>sağlıyoruz.</a:t>
            </a:r>
            <a:endParaRPr lang="tr-TR" sz="1400" dirty="0">
              <a:solidFill>
                <a:srgbClr val="0C0D0D"/>
              </a:solidFill>
              <a:latin typeface="Times New Roman" panose="02020603050405020304" pitchFamily="18" charset="0"/>
              <a:cs typeface="Times New Roman" panose="02020603050405020304" pitchFamily="18" charset="0"/>
            </a:endParaRPr>
          </a:p>
        </p:txBody>
      </p:sp>
      <p:sp>
        <p:nvSpPr>
          <p:cNvPr id="7" name="Dikdörtgen 6"/>
          <p:cNvSpPr/>
          <p:nvPr/>
        </p:nvSpPr>
        <p:spPr>
          <a:xfrm>
            <a:off x="478156" y="2932324"/>
            <a:ext cx="8352928" cy="1200329"/>
          </a:xfrm>
          <a:prstGeom prst="rect">
            <a:avLst/>
          </a:prstGeom>
        </p:spPr>
        <p:txBody>
          <a:bodyPr wrap="square">
            <a:spAutoFit/>
          </a:bodyPr>
          <a:lstStyle/>
          <a:p>
            <a:pPr fontAlgn="base">
              <a:lnSpc>
                <a:spcPct val="150000"/>
              </a:lnSpc>
              <a:spcAft>
                <a:spcPts val="0"/>
              </a:spcAft>
            </a:pPr>
            <a:r>
              <a:rPr lang="tr-TR" sz="2000" b="1" dirty="0" smtClean="0">
                <a:solidFill>
                  <a:srgbClr val="002060"/>
                </a:solidFill>
                <a:effectLst>
                  <a:outerShdw blurRad="38100" dist="38100" dir="2700000" algn="tl">
                    <a:srgbClr val="000000">
                      <a:alpha val="43137"/>
                    </a:srgbClr>
                  </a:outerShdw>
                </a:effectLst>
              </a:rPr>
              <a:t>VİZYON</a:t>
            </a:r>
            <a:endParaRPr lang="tr-TR" sz="2000" b="1" dirty="0">
              <a:solidFill>
                <a:srgbClr val="002060"/>
              </a:solidFill>
              <a:effectLst>
                <a:outerShdw blurRad="38100" dist="38100" dir="2700000" algn="tl">
                  <a:srgbClr val="000000">
                    <a:alpha val="43137"/>
                  </a:srgbClr>
                </a:outerShdw>
              </a:effectLst>
            </a:endParaRPr>
          </a:p>
          <a:p>
            <a:pPr algn="just" fontAlgn="base">
              <a:spcAft>
                <a:spcPts val="0"/>
              </a:spcAft>
            </a:pPr>
            <a:r>
              <a:rPr lang="tr-TR" sz="1400" dirty="0">
                <a:solidFill>
                  <a:srgbClr val="0C0D0D"/>
                </a:solidFill>
                <a:latin typeface="Times New Roman" panose="02020603050405020304" pitchFamily="18" charset="0"/>
                <a:cs typeface="Times New Roman" panose="02020603050405020304" pitchFamily="18" charset="0"/>
              </a:rPr>
              <a:t>Öğrenci işleri bölümümüz, öğrencilerin başarılarına ve ihtiyaçlarına odaklanarak, onları destekleyen, kapsayıcı bir ortam oluşturmayı hedeflemektedir. Her öğrencinin potansiyelini keşfetmesine ve geliştirmesine yardımcı olarak, topluma ve dünyaya olumlu bir etki yapacak bireyler yetiştirmeyi amaçlıyoruz.</a:t>
            </a:r>
            <a:endParaRPr lang="tr-TR" sz="1400" dirty="0">
              <a:solidFill>
                <a:srgbClr val="0C0D0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Dikdörtgen 7"/>
          <p:cNvSpPr/>
          <p:nvPr/>
        </p:nvSpPr>
        <p:spPr>
          <a:xfrm>
            <a:off x="476132" y="1424219"/>
            <a:ext cx="8352928" cy="1508105"/>
          </a:xfrm>
          <a:prstGeom prst="rect">
            <a:avLst/>
          </a:prstGeom>
        </p:spPr>
        <p:txBody>
          <a:bodyPr wrap="square">
            <a:spAutoFit/>
          </a:bodyPr>
          <a:lstStyle/>
          <a:p>
            <a:pPr fontAlgn="base">
              <a:spcAft>
                <a:spcPts val="0"/>
              </a:spcAft>
            </a:pPr>
            <a:r>
              <a:rPr lang="tr-TR" sz="2000" b="1" dirty="0">
                <a:solidFill>
                  <a:srgbClr val="002060"/>
                </a:solidFill>
                <a:effectLst>
                  <a:outerShdw blurRad="38100" dist="38100" dir="2700000" algn="tl">
                    <a:srgbClr val="000000">
                      <a:alpha val="43137"/>
                    </a:srgbClr>
                  </a:outerShdw>
                </a:effectLst>
              </a:rPr>
              <a:t>MİSYON</a:t>
            </a:r>
          </a:p>
          <a:p>
            <a:pPr algn="just" fontAlgn="base">
              <a:spcAft>
                <a:spcPts val="0"/>
              </a:spcAft>
            </a:pPr>
            <a:r>
              <a:rPr lang="tr-TR" sz="1400" dirty="0" smtClean="0">
                <a:solidFill>
                  <a:srgbClr val="0C0D0D"/>
                </a:solidFill>
                <a:latin typeface="Times New Roman" panose="02020603050405020304" pitchFamily="18" charset="0"/>
                <a:cs typeface="Times New Roman" panose="02020603050405020304" pitchFamily="18" charset="0"/>
              </a:rPr>
              <a:t>Misyonumuz,</a:t>
            </a:r>
            <a:r>
              <a:rPr lang="tr-TR" sz="1600" dirty="0" smtClean="0">
                <a:latin typeface="Times New Roman" panose="02020603050405020304" pitchFamily="18" charset="0"/>
                <a:cs typeface="Times New Roman" panose="02020603050405020304" pitchFamily="18" charset="0"/>
              </a:rPr>
              <a:t> </a:t>
            </a:r>
            <a:r>
              <a:rPr lang="tr-TR" sz="1400" dirty="0">
                <a:solidFill>
                  <a:srgbClr val="0C0D0D"/>
                </a:solidFill>
                <a:latin typeface="Times New Roman" panose="02020603050405020304" pitchFamily="18" charset="0"/>
                <a:cs typeface="Times New Roman" panose="02020603050405020304" pitchFamily="18" charset="0"/>
              </a:rPr>
              <a:t>öğrencilerimizin akademik, kişisel ve mesleki başarılarını desteklemek ve artırmak için çeşitli kaynaklar ve hizmetler sunmaktır. Öğrencilerimizin gereksinimlerini anlamak ve onlara uygun çözümler sunmak için çalışırken, kapsayıcı bir ortam sağlamak ve öğrenci memnuniyetini en üst düzeye çıkarmak için çaba gösteriyoruz. Öğrencilerimizin deneyimlerini zenginleştirerek, onları yaşam boyu öğrenme ve liderlik yolunda teşvik etmeyi </a:t>
            </a:r>
            <a:r>
              <a:rPr lang="tr-TR" sz="1400" dirty="0" smtClean="0">
                <a:solidFill>
                  <a:srgbClr val="0C0D0D"/>
                </a:solidFill>
                <a:latin typeface="Times New Roman" panose="02020603050405020304" pitchFamily="18" charset="0"/>
                <a:cs typeface="Times New Roman" panose="02020603050405020304" pitchFamily="18" charset="0"/>
              </a:rPr>
              <a:t>amaçlıyoruz.</a:t>
            </a:r>
            <a:endParaRPr lang="tr-TR" sz="1400" dirty="0">
              <a:solidFill>
                <a:srgbClr val="0C0D0D"/>
              </a:solidFill>
              <a:latin typeface="Times New Roman" panose="02020603050405020304" pitchFamily="18" charset="0"/>
              <a:cs typeface="Times New Roman" panose="02020603050405020304" pitchFamily="18" charset="0"/>
            </a:endParaRPr>
          </a:p>
        </p:txBody>
      </p:sp>
      <p:sp>
        <p:nvSpPr>
          <p:cNvPr id="9" name="Dikdörtgen 8"/>
          <p:cNvSpPr/>
          <p:nvPr/>
        </p:nvSpPr>
        <p:spPr>
          <a:xfrm>
            <a:off x="7891802" y="263532"/>
            <a:ext cx="346591" cy="584775"/>
          </a:xfrm>
          <a:prstGeom prst="rect">
            <a:avLst/>
          </a:prstGeom>
        </p:spPr>
        <p:txBody>
          <a:bodyPr wrap="square">
            <a:spAutoFit/>
          </a:bodyPr>
          <a:lstStyle/>
          <a:p>
            <a:pPr fontAlgn="base">
              <a:spcAft>
                <a:spcPts val="0"/>
              </a:spcAft>
            </a:pPr>
            <a:r>
              <a:rPr lang="tr-TR" sz="3200" dirty="0" smtClean="0">
                <a:solidFill>
                  <a:srgbClr val="0C0D0D"/>
                </a:solidFill>
                <a:latin typeface="Times New Roman" panose="02020603050405020304" pitchFamily="18" charset="0"/>
                <a:cs typeface="Times New Roman" panose="02020603050405020304" pitchFamily="18" charset="0"/>
              </a:rPr>
              <a:t>1</a:t>
            </a:r>
            <a:endParaRPr lang="tr-TR" sz="3200" dirty="0">
              <a:solidFill>
                <a:srgbClr val="0C0D0D"/>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rgbClr val="002060"/>
                </a:solidFill>
                <a:effectLst>
                  <a:outerShdw blurRad="38100" dist="38100" dir="2700000" algn="tl">
                    <a:srgbClr val="000000">
                      <a:alpha val="43137"/>
                    </a:srgbClr>
                  </a:outerShdw>
                </a:effectLst>
              </a:rPr>
              <a:t>SWOT (GZFT) ANALİZİ</a:t>
            </a:r>
            <a:endParaRPr lang="tr-TR" sz="2800" b="1" dirty="0">
              <a:solidFill>
                <a:srgbClr val="002060"/>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2787486840"/>
              </p:ext>
            </p:extLst>
          </p:nvPr>
        </p:nvGraphicFramePr>
        <p:xfrm>
          <a:off x="633044" y="1125416"/>
          <a:ext cx="7842742" cy="5668467"/>
        </p:xfrm>
        <a:graphic>
          <a:graphicData uri="http://schemas.openxmlformats.org/drawingml/2006/table">
            <a:tbl>
              <a:tblPr/>
              <a:tblGrid>
                <a:gridCol w="1738440">
                  <a:extLst>
                    <a:ext uri="{9D8B030D-6E8A-4147-A177-3AD203B41FA5}">
                      <a16:colId xmlns:a16="http://schemas.microsoft.com/office/drawing/2014/main" val="3918363564"/>
                    </a:ext>
                  </a:extLst>
                </a:gridCol>
                <a:gridCol w="2024152">
                  <a:extLst>
                    <a:ext uri="{9D8B030D-6E8A-4147-A177-3AD203B41FA5}">
                      <a16:colId xmlns:a16="http://schemas.microsoft.com/office/drawing/2014/main" val="1683979601"/>
                    </a:ext>
                  </a:extLst>
                </a:gridCol>
                <a:gridCol w="2040075">
                  <a:extLst>
                    <a:ext uri="{9D8B030D-6E8A-4147-A177-3AD203B41FA5}">
                      <a16:colId xmlns:a16="http://schemas.microsoft.com/office/drawing/2014/main" val="2592459544"/>
                    </a:ext>
                  </a:extLst>
                </a:gridCol>
                <a:gridCol w="2040075">
                  <a:extLst>
                    <a:ext uri="{9D8B030D-6E8A-4147-A177-3AD203B41FA5}">
                      <a16:colId xmlns:a16="http://schemas.microsoft.com/office/drawing/2014/main" val="588152821"/>
                    </a:ext>
                  </a:extLst>
                </a:gridCol>
              </a:tblGrid>
              <a:tr h="245232">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23809">
                <a:tc>
                  <a:txBody>
                    <a:bodyPr/>
                    <a:lstStyle/>
                    <a:p>
                      <a:pPr algn="just" fontAlgn="t"/>
                      <a:r>
                        <a:rPr lang="tr-TR" sz="800" b="0" i="0" u="none" strike="noStrike" dirty="0" smtClean="0">
                          <a:solidFill>
                            <a:srgbClr val="122204"/>
                          </a:solidFill>
                          <a:effectLst/>
                          <a:latin typeface="Tahoma" panose="020B0604030504040204" pitchFamily="34" charset="0"/>
                        </a:rPr>
                        <a:t>G1-Öğrenci </a:t>
                      </a:r>
                      <a:r>
                        <a:rPr lang="tr-TR" sz="800" b="0" i="0" u="none" strike="noStrike" dirty="0">
                          <a:solidFill>
                            <a:srgbClr val="122204"/>
                          </a:solidFill>
                          <a:effectLst/>
                          <a:latin typeface="Tahoma" panose="020B0604030504040204" pitchFamily="34" charset="0"/>
                        </a:rPr>
                        <a:t>odaklı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rPr>
                        <a:t>Z1-Kısıtlı zaman / Acil iş</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just" defTabSz="457207" rtl="0" eaLnBrk="1" fontAlgn="t" latinLnBrk="0" hangingPunct="1">
                        <a:lnSpc>
                          <a:spcPct val="100000"/>
                        </a:lnSpc>
                        <a:spcBef>
                          <a:spcPts val="0"/>
                        </a:spcBef>
                        <a:spcAft>
                          <a:spcPts val="0"/>
                        </a:spcAft>
                        <a:buClrTx/>
                        <a:buSzTx/>
                        <a:buFontTx/>
                        <a:buNone/>
                        <a:tabLst/>
                        <a:defRPr/>
                      </a:pP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F1-</a:t>
                      </a:r>
                      <a:r>
                        <a:rPr lang="da-DK"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Diğer birimler ile interaktif iletişim içinde olunması</a:t>
                      </a:r>
                    </a:p>
                    <a:p>
                      <a:pPr algn="just" fontAlgn="t"/>
                      <a:endPar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a:solidFill>
                            <a:srgbClr val="122204"/>
                          </a:solidFill>
                          <a:effectLst/>
                          <a:latin typeface="Tahoma" panose="020B0604030504040204" pitchFamily="34" charset="0"/>
                          <a:ea typeface="Tahoma" panose="020B0604030504040204" pitchFamily="34" charset="0"/>
                          <a:cs typeface="Tahoma" panose="020B0604030504040204" pitchFamily="34" charset="0"/>
                        </a:rPr>
                        <a:t>T1-Mevzuatın sık sık değişiyor olması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23809">
                <a:tc>
                  <a:txBody>
                    <a:bodyPr/>
                    <a:lstStyle/>
                    <a:p>
                      <a:pPr algn="just" fontAlgn="t"/>
                      <a:r>
                        <a:rPr lang="tr-TR" sz="800" b="0" i="0" u="none" strike="noStrike" dirty="0" smtClean="0">
                          <a:solidFill>
                            <a:srgbClr val="122204"/>
                          </a:solidFill>
                          <a:effectLst/>
                          <a:latin typeface="Tahoma" panose="020B0604030504040204" pitchFamily="34" charset="0"/>
                        </a:rPr>
                        <a:t>G2-Genç </a:t>
                      </a:r>
                      <a:r>
                        <a:rPr lang="tr-TR" sz="800" b="0" i="0" u="none" strike="noStrike" dirty="0">
                          <a:solidFill>
                            <a:srgbClr val="122204"/>
                          </a:solidFill>
                          <a:effectLst/>
                          <a:latin typeface="Tahoma" panose="020B0604030504040204" pitchFamily="34" charset="0"/>
                        </a:rPr>
                        <a:t>ve dinamik kadro </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rPr>
                        <a:t>Z2-Öğrenci Bilgi Sisteminde öngörülmeyen aksaklıkların yaşanması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rPr>
                        <a:t>F2-Birim İç Denetimi ve YÖK Denetimi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rPr>
                        <a:t>T2-Öğrenci sayısının hızla artması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34203">
                <a:tc>
                  <a:txBody>
                    <a:bodyPr/>
                    <a:lstStyle/>
                    <a:p>
                      <a:pPr algn="just" fontAlgn="t"/>
                      <a:r>
                        <a:rPr lang="tr-TR" sz="800" b="0" i="0" u="none" strike="noStrike" dirty="0" smtClean="0">
                          <a:solidFill>
                            <a:srgbClr val="122204"/>
                          </a:solidFill>
                          <a:effectLst/>
                          <a:latin typeface="Tahoma" panose="020B0604030504040204" pitchFamily="34" charset="0"/>
                        </a:rPr>
                        <a:t>G3- </a:t>
                      </a:r>
                      <a:r>
                        <a:rPr lang="tr-TR" sz="800" b="0" i="0" u="none" strike="noStrike" dirty="0">
                          <a:solidFill>
                            <a:srgbClr val="122204"/>
                          </a:solidFill>
                          <a:effectLst/>
                          <a:latin typeface="Tahoma" panose="020B0604030504040204" pitchFamily="34" charset="0"/>
                        </a:rPr>
                        <a:t>Gelişime ve yeniliğe açık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rPr>
                        <a:t>Z3-Online başvuru sisteminin çalışmıyor olması (başka üniversiteden yatay geçiş, ÇAP/YANDAL başvurularının online olarak alınamaması vb. gibi)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rPr>
                        <a:t>F3-Fakülteler ve birimler arası yazışmaların EBYS ile yapılması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just" defTabSz="457207" rtl="0" eaLnBrk="1" fontAlgn="t" latinLnBrk="0" hangingPunct="1"/>
                      <a:r>
                        <a:rPr lang="tr-TR" sz="800" b="0" i="0" u="none" strike="noStrike" kern="1200"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T3- </a:t>
                      </a:r>
                      <a:r>
                        <a:rPr lang="tr-TR" sz="800" b="0" i="0" u="none" strike="noStrike" kern="1200" dirty="0">
                          <a:solidFill>
                            <a:srgbClr val="122204"/>
                          </a:solidFill>
                          <a:effectLst/>
                          <a:latin typeface="Tahoma" panose="020B0604030504040204" pitchFamily="34" charset="0"/>
                          <a:ea typeface="Tahoma" panose="020B0604030504040204" pitchFamily="34" charset="0"/>
                          <a:cs typeface="Tahoma" panose="020B0604030504040204" pitchFamily="34" charset="0"/>
                        </a:rPr>
                        <a:t>Öğrenci Bilgi Sisteminde her öğrencinin müfredat durumunu görebileceği bir alanın olmaması</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744596">
                <a:tc>
                  <a:txBody>
                    <a:bodyPr/>
                    <a:lstStyle/>
                    <a:p>
                      <a:pPr algn="just" fontAlgn="t"/>
                      <a:r>
                        <a:rPr lang="tr-TR" sz="800" b="0" i="0" u="none" strike="noStrike" dirty="0" smtClean="0">
                          <a:solidFill>
                            <a:srgbClr val="122204"/>
                          </a:solidFill>
                          <a:effectLst/>
                          <a:latin typeface="Tahoma" panose="020B0604030504040204" pitchFamily="34" charset="0"/>
                        </a:rPr>
                        <a:t>G4- </a:t>
                      </a:r>
                      <a:r>
                        <a:rPr lang="tr-TR" sz="800" b="0" i="0" u="none" strike="noStrike" dirty="0">
                          <a:solidFill>
                            <a:srgbClr val="122204"/>
                          </a:solidFill>
                          <a:effectLst/>
                          <a:latin typeface="Tahoma" panose="020B0604030504040204" pitchFamily="34" charset="0"/>
                        </a:rPr>
                        <a:t>Çözüm odaklı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rPr>
                        <a:t>Z4-Otomasyon sisteminde dönem sonlarındaki rutin işlemlerin (kayıt dondurma, aktife çekme, ders kayıt kontrolü, kayıt yenilemedi statüsüne çekme vb.) manuel yapılıyor olması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endPar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T4-Sınıf </a:t>
                      </a: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atlatma problemi(</a:t>
                      </a:r>
                      <a:r>
                        <a:rPr lang="tr-TR" sz="800" b="0" i="0" u="none" strike="noStrike" dirty="0" err="1"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örn</a:t>
                      </a: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 hazırlık sınıfından geçen öğrencilerden kayıt donduran ya da kayıt yenilemeyenlerin 1. Sınıfa geçirilememesi, hala hazırlık sınıfında gözükmesi, aynı durum diğer sınıflar içinde geçerli)</a:t>
                      </a:r>
                      <a:endPar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29006">
                <a:tc>
                  <a:txBody>
                    <a:bodyPr/>
                    <a:lstStyle/>
                    <a:p>
                      <a:pPr algn="just" fontAlgn="t"/>
                      <a:r>
                        <a:rPr lang="tr-TR" sz="800" b="0" i="0" u="none" strike="noStrike" dirty="0" smtClean="0">
                          <a:solidFill>
                            <a:srgbClr val="122204"/>
                          </a:solidFill>
                          <a:effectLst/>
                          <a:latin typeface="Tahoma" panose="020B0604030504040204" pitchFamily="34" charset="0"/>
                        </a:rPr>
                        <a:t>G5- Kolektif çalışma bilincine sahip olunması</a:t>
                      </a:r>
                      <a:endParaRPr lang="tr-TR" sz="800" b="0" i="0" u="none" strike="noStrike" dirty="0">
                        <a:solidFill>
                          <a:srgbClr val="122204"/>
                        </a:solidFill>
                        <a:effectLst/>
                        <a:latin typeface="Tahoma" panose="020B0604030504040204" pitchFamily="34"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t"/>
                      <a:r>
                        <a:rPr lang="tr-TR" sz="800" b="0" i="0" u="none" strike="noStrike" dirty="0">
                          <a:solidFill>
                            <a:srgbClr val="122204"/>
                          </a:solidFill>
                          <a:effectLst/>
                          <a:latin typeface="Tahoma" panose="020B0604030504040204" pitchFamily="34" charset="0"/>
                        </a:rPr>
                        <a:t>Z5-Personel sirkülasyonunun sık olması/kurum ve birim hafızasının kalmaması/işi öğrenme süresinin zaman alması.</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endParaRPr lang="da-DK"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just" defTabSz="457207" rtl="0" eaLnBrk="1" fontAlgn="t" latinLnBrk="0" hangingPunct="1"/>
                      <a:r>
                        <a:rPr lang="tr-TR" sz="800" b="0" i="0" u="none" strike="noStrike" kern="1200"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T5- </a:t>
                      </a:r>
                      <a:r>
                        <a:rPr lang="tr-TR" sz="800" b="0" i="0" u="none" strike="noStrike" kern="1200" dirty="0" err="1">
                          <a:solidFill>
                            <a:srgbClr val="122204"/>
                          </a:solidFill>
                          <a:effectLst/>
                          <a:latin typeface="Tahoma" panose="020B0604030504040204" pitchFamily="34" charset="0"/>
                          <a:ea typeface="Tahoma" panose="020B0604030504040204" pitchFamily="34" charset="0"/>
                          <a:cs typeface="Tahoma" panose="020B0604030504040204" pitchFamily="34" charset="0"/>
                        </a:rPr>
                        <a:t>Yandal</a:t>
                      </a:r>
                      <a:r>
                        <a:rPr lang="tr-TR" sz="800" b="0" i="0" u="none" strike="noStrike" kern="1200" dirty="0">
                          <a:solidFill>
                            <a:srgbClr val="122204"/>
                          </a:solidFill>
                          <a:effectLst/>
                          <a:latin typeface="Tahoma" panose="020B0604030504040204" pitchFamily="34" charset="0"/>
                          <a:ea typeface="Tahoma" panose="020B0604030504040204" pitchFamily="34" charset="0"/>
                          <a:cs typeface="Tahoma" panose="020B0604030504040204" pitchFamily="34" charset="0"/>
                        </a:rPr>
                        <a:t> sertifikası, diploma eki sistemden basılamıyor. Tanıtımdan talep ediliyor.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1270581">
                <a:tc>
                  <a:txBody>
                    <a:bodyPr/>
                    <a:lstStyle/>
                    <a:p>
                      <a:pPr algn="just" fontAlgn="t"/>
                      <a:r>
                        <a:rPr lang="tr-TR" sz="800" b="0" i="0" u="none" strike="noStrike" dirty="0" smtClean="0">
                          <a:solidFill>
                            <a:srgbClr val="122204"/>
                          </a:solidFill>
                          <a:effectLst/>
                          <a:latin typeface="Tahoma" panose="020B0604030504040204" pitchFamily="34" charset="0"/>
                        </a:rPr>
                        <a:t>G6- </a:t>
                      </a:r>
                      <a:r>
                        <a:rPr lang="tr-TR" sz="800" b="0" i="0" u="none" strike="noStrike" dirty="0">
                          <a:solidFill>
                            <a:srgbClr val="122204"/>
                          </a:solidFill>
                          <a:effectLst/>
                          <a:latin typeface="Tahoma" panose="020B0604030504040204" pitchFamily="34" charset="0"/>
                        </a:rPr>
                        <a:t>Öğrenci İşleri mevzuat ve uygulamaları hakkında bilgi ve birikime sahip olunması</a:t>
                      </a: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800" b="0" i="0" u="none" strike="noStrike" kern="1200" dirty="0" smtClean="0">
                          <a:solidFill>
                            <a:srgbClr val="122204"/>
                          </a:solidFill>
                          <a:effectLst/>
                          <a:latin typeface="Tahoma" panose="020B0604030504040204" pitchFamily="34" charset="0"/>
                          <a:ea typeface="+mn-ea"/>
                          <a:cs typeface="+mn-cs"/>
                        </a:rPr>
                        <a:t>Z6-</a:t>
                      </a:r>
                      <a:r>
                        <a:rPr lang="tr-TR" sz="800" b="0" i="0" u="none" strike="noStrike" kern="1200" baseline="0" dirty="0" smtClean="0">
                          <a:solidFill>
                            <a:srgbClr val="122204"/>
                          </a:solidFill>
                          <a:effectLst/>
                          <a:latin typeface="Tahoma" panose="020B0604030504040204" pitchFamily="34" charset="0"/>
                          <a:ea typeface="+mn-ea"/>
                          <a:cs typeface="+mn-cs"/>
                        </a:rPr>
                        <a:t>İngilizce bilen personel sayısının az olması</a:t>
                      </a:r>
                      <a:endParaRPr lang="tr-TR" sz="800" b="0" i="0" u="none" strike="noStrike" kern="1200" dirty="0">
                        <a:solidFill>
                          <a:srgbClr val="122204"/>
                        </a:solidFill>
                        <a:effectLst/>
                        <a:latin typeface="Tahoma" panose="020B060403050404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T6-Öğrenci </a:t>
                      </a: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ders ekle/bırak aşamasında bir ders eklenip ya da çıkarıldığında tüm derslerin onayının kalkması, ve tümünde bozulma meydana gelmesi,  Sistem bu yönde herhangi bir yönlendirme yapmamaktadır. danışman onayına gönderilme uyarısı verilmelidir. Normal ders kaydı yaparken de sonunda öğrenciye muhakkak ders kaydınız tamamlanmadı devam etmek istiyor musunuz gibi uyarı vermemesi</a:t>
                      </a:r>
                      <a:endPar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1270581">
                <a:tc>
                  <a:txBody>
                    <a:bodyPr/>
                    <a:lstStyle/>
                    <a:p>
                      <a:pPr algn="just" fontAlgn="t"/>
                      <a:endParaRPr lang="tr-TR" sz="800" b="0" i="0" u="none" strike="noStrike" dirty="0">
                        <a:solidFill>
                          <a:srgbClr val="122204"/>
                        </a:solidFill>
                        <a:effectLst/>
                        <a:latin typeface="Tahoma" panose="020B0604030504040204" pitchFamily="34"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ctr"/>
                      <a:r>
                        <a:rPr lang="tr-TR" sz="300" b="0" i="0" u="none" strike="noStrike" dirty="0">
                          <a:solidFill>
                            <a:srgbClr val="122204"/>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T7-Aynı </a:t>
                      </a: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dersin 2.kez ya da 3.kez alınması halinde sistemin otomatik olarak bağlamaması durumu.(öğrenci ders yönetimi sayfasına bununla ilgili bir uyarı eklenmesi) Bu işlemin otomatik yapılmaması sonucunda mezuniyette F çıkması, D ya da C yükseltmelerde gözden kaçması, hatalı mezuniyet durumu. Seçmeli ders ilgili dönemde açılmayacaksa, seçmeli dersin yerine ne aldığı uyarısının gelmemesi.</a:t>
                      </a:r>
                      <a:endParaRPr lang="tr-TR" sz="800" b="0" i="0" u="none" strike="noStrike"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263448">
                <a:tc>
                  <a:txBody>
                    <a:bodyPr/>
                    <a:lstStyle/>
                    <a:p>
                      <a:pPr algn="just" fontAlgn="t"/>
                      <a:endParaRPr lang="tr-TR" sz="800" b="0" i="0" u="none" strike="noStrike" dirty="0">
                        <a:solidFill>
                          <a:srgbClr val="122204"/>
                        </a:solidFill>
                        <a:effectLst/>
                        <a:latin typeface="Tahoma" panose="020B0604030504040204" pitchFamily="34" charset="0"/>
                      </a:endParaRPr>
                    </a:p>
                  </a:txBody>
                  <a:tcPr marL="9525" marR="9525" marT="9525"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just" fontAlgn="ctr"/>
                      <a:r>
                        <a:rPr lang="tr-TR" sz="3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T8-OİBS'de </a:t>
                      </a:r>
                      <a:r>
                        <a:rPr lang="tr-TR" sz="800" b="0" i="0" u="none" strike="noStrike"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birden fazla müfredatın </a:t>
                      </a:r>
                      <a:r>
                        <a:rPr lang="tr-TR" sz="800" b="0" i="0" u="none" strike="noStrike" kern="1200" dirty="0" smtClean="0">
                          <a:solidFill>
                            <a:srgbClr val="122204"/>
                          </a:solidFill>
                          <a:effectLst/>
                          <a:latin typeface="Tahoma" panose="020B0604030504040204" pitchFamily="34" charset="0"/>
                          <a:ea typeface="Tahoma" panose="020B0604030504040204" pitchFamily="34" charset="0"/>
                          <a:cs typeface="Tahoma" panose="020B0604030504040204" pitchFamily="34" charset="0"/>
                        </a:rPr>
                        <a:t>aynı anda yürütülmesi </a:t>
                      </a:r>
                      <a:endParaRPr lang="tr-TR" sz="800" b="0" i="0" u="none" strike="noStrike" kern="1200" dirty="0">
                        <a:solidFill>
                          <a:srgbClr val="122204"/>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54758">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26724" y="781289"/>
            <a:ext cx="5076628" cy="523220"/>
          </a:xfrm>
          <a:prstGeom prst="rect">
            <a:avLst/>
          </a:prstGeom>
          <a:noFill/>
        </p:spPr>
        <p:txBody>
          <a:bodyPr wrap="square" lIns="91440" tIns="45720" rIns="91440" bIns="45720" rtlCol="0" anchor="t">
            <a:spAutoFit/>
          </a:bodyPr>
          <a:lstStyle/>
          <a:p>
            <a:pPr algn="ctr"/>
            <a:r>
              <a:rPr lang="tr-TR" sz="2800" b="1" dirty="0">
                <a:solidFill>
                  <a:srgbClr val="002060"/>
                </a:solidFill>
                <a:effectLst>
                  <a:outerShdw blurRad="38100" dist="38100" dir="2700000" algn="tl">
                    <a:srgbClr val="000000">
                      <a:alpha val="43137"/>
                    </a:srgbClr>
                  </a:outerShdw>
                </a:effectLst>
              </a:rPr>
              <a:t>PAYDAŞ BEKLENTİLERİ</a:t>
            </a:r>
            <a:endParaRPr lang="tr-TR" sz="2800" b="1" dirty="0">
              <a:solidFill>
                <a:srgbClr val="002060"/>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1686097732"/>
              </p:ext>
            </p:extLst>
          </p:nvPr>
        </p:nvGraphicFramePr>
        <p:xfrm>
          <a:off x="1079612" y="1311167"/>
          <a:ext cx="6970853" cy="4819891"/>
        </p:xfrm>
        <a:graphic>
          <a:graphicData uri="http://schemas.openxmlformats.org/drawingml/2006/table">
            <a:tbl>
              <a:tblPr/>
              <a:tblGrid>
                <a:gridCol w="2231523">
                  <a:extLst>
                    <a:ext uri="{9D8B030D-6E8A-4147-A177-3AD203B41FA5}">
                      <a16:colId xmlns:a16="http://schemas.microsoft.com/office/drawing/2014/main" val="3918363564"/>
                    </a:ext>
                  </a:extLst>
                </a:gridCol>
                <a:gridCol w="2360381">
                  <a:extLst>
                    <a:ext uri="{9D8B030D-6E8A-4147-A177-3AD203B41FA5}">
                      <a16:colId xmlns:a16="http://schemas.microsoft.com/office/drawing/2014/main" val="1683979601"/>
                    </a:ext>
                  </a:extLst>
                </a:gridCol>
                <a:gridCol w="2378949">
                  <a:extLst>
                    <a:ext uri="{9D8B030D-6E8A-4147-A177-3AD203B41FA5}">
                      <a16:colId xmlns:a16="http://schemas.microsoft.com/office/drawing/2014/main" val="2592459544"/>
                    </a:ext>
                  </a:extLst>
                </a:gridCol>
              </a:tblGrid>
              <a:tr h="57935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71985">
                <a:tc>
                  <a:txBody>
                    <a:bodyPr/>
                    <a:lstStyle/>
                    <a:p>
                      <a:pPr algn="l" fontAlgn="ctr"/>
                      <a:r>
                        <a:rPr lang="tr-TR" sz="900" b="0" i="0" u="none" strike="noStrike" dirty="0">
                          <a:solidFill>
                            <a:srgbClr val="000000"/>
                          </a:solidFill>
                          <a:effectLst/>
                          <a:latin typeface="Tahoma" panose="020B0604030504040204" pitchFamily="34" charset="0"/>
                        </a:rPr>
                        <a:t>Öğrenciler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Hizmet Alan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Eğitim sürecinin sağlıklı bir şekilde yürütebilmesi için doğru bilgi/tutarlılık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71985">
                <a:tc>
                  <a:txBody>
                    <a:bodyPr/>
                    <a:lstStyle/>
                    <a:p>
                      <a:pPr algn="l" fontAlgn="ctr"/>
                      <a:r>
                        <a:rPr lang="tr-TR" sz="900" b="0" i="0" u="none" strike="noStrike" dirty="0">
                          <a:solidFill>
                            <a:srgbClr val="000000"/>
                          </a:solidFill>
                          <a:effectLst/>
                          <a:latin typeface="Tahoma" panose="020B0604030504040204" pitchFamily="34" charset="0"/>
                        </a:rPr>
                        <a:t>İdari Birimler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İşbirliği/Ekip çalışması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520691">
                <a:tc>
                  <a:txBody>
                    <a:bodyPr/>
                    <a:lstStyle/>
                    <a:p>
                      <a:pPr algn="l" fontAlgn="ctr"/>
                      <a:r>
                        <a:rPr lang="tr-TR" sz="900" b="0" i="0" u="none" strike="noStrike" dirty="0">
                          <a:solidFill>
                            <a:srgbClr val="000000"/>
                          </a:solidFill>
                          <a:effectLst/>
                          <a:latin typeface="Tahoma" panose="020B0604030504040204" pitchFamily="34" charset="0"/>
                        </a:rPr>
                        <a:t>Akademik Birimler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Kuruma 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Akademik başarıyı artırmak için doğru bilgi/tutarlılık/gerekli desteği almak </a:t>
                      </a:r>
                      <a:br>
                        <a:rPr lang="tr-TR" sz="900" b="0" i="0" u="none" strike="noStrike">
                          <a:solidFill>
                            <a:srgbClr val="000000"/>
                          </a:solidFill>
                          <a:effectLst/>
                          <a:latin typeface="Tahoma" panose="020B0604030504040204" pitchFamily="34" charset="0"/>
                        </a:rPr>
                      </a:br>
                      <a:endParaRPr lang="tr-TR" sz="900" b="0" i="0" u="none" strike="noStrike">
                        <a:solidFill>
                          <a:srgbClr val="000000"/>
                        </a:solidFill>
                        <a:effectLst/>
                        <a:latin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71985">
                <a:tc>
                  <a:txBody>
                    <a:bodyPr/>
                    <a:lstStyle/>
                    <a:p>
                      <a:pPr algn="l" fontAlgn="ctr"/>
                      <a:r>
                        <a:rPr lang="tr-TR" sz="900" b="0" i="0" u="none" strike="noStrike" dirty="0">
                          <a:solidFill>
                            <a:srgbClr val="000000"/>
                          </a:solidFill>
                          <a:effectLst/>
                          <a:latin typeface="Tahoma" panose="020B0604030504040204" pitchFamily="34" charset="0"/>
                        </a:rPr>
                        <a:t>Yükseköğretim Kurulu Başkanlığı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Paydaşlar arası memnuniyeti arttırma, İşlemlerin mevzuata uygun yapılması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71985">
                <a:tc>
                  <a:txBody>
                    <a:bodyPr/>
                    <a:lstStyle/>
                    <a:p>
                      <a:pPr algn="l" fontAlgn="ctr"/>
                      <a:r>
                        <a:rPr lang="tr-TR" sz="900" b="0" i="0" u="none" strike="noStrike">
                          <a:solidFill>
                            <a:srgbClr val="000000"/>
                          </a:solidFill>
                          <a:effectLst/>
                          <a:latin typeface="Tahoma" panose="020B0604030504040204" pitchFamily="34" charset="0"/>
                        </a:rPr>
                        <a:t>Diğer Kamu Kurum ve Kuruluşları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Öğrenci bilgilerinin düzenli ve sağlıklı bir şekilde iletilmesi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71985">
                <a:tc>
                  <a:txBody>
                    <a:bodyPr/>
                    <a:lstStyle/>
                    <a:p>
                      <a:pPr algn="l" fontAlgn="ctr"/>
                      <a:r>
                        <a:rPr lang="tr-TR" sz="900" b="0" i="0" u="none" strike="noStrike">
                          <a:solidFill>
                            <a:srgbClr val="000000"/>
                          </a:solidFill>
                          <a:effectLst/>
                          <a:latin typeface="Tahoma" panose="020B0604030504040204" pitchFamily="34" charset="0"/>
                        </a:rPr>
                        <a:t>Üniversiteler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Öğrenci İşlemleri ve Mevzuat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Öğrenci işlemlerinin sağlıklı yürütülmesi ve bilgi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71985">
                <a:tc>
                  <a:txBody>
                    <a:bodyPr/>
                    <a:lstStyle/>
                    <a:p>
                      <a:pPr algn="l" fontAlgn="ctr"/>
                      <a:r>
                        <a:rPr lang="tr-TR" sz="900" b="0" i="0" u="none" strike="noStrike" dirty="0">
                          <a:solidFill>
                            <a:srgbClr val="000000"/>
                          </a:solidFill>
                          <a:effectLst/>
                          <a:latin typeface="Tahoma" panose="020B0604030504040204" pitchFamily="34" charset="0"/>
                        </a:rPr>
                        <a:t>Öğrenci İşleri Çalışanları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Hizmeti Üreten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Motivasyon, kariyer, ücret, devamlılık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71985">
                <a:tc>
                  <a:txBody>
                    <a:bodyPr/>
                    <a:lstStyle/>
                    <a:p>
                      <a:pPr algn="l" fontAlgn="ctr"/>
                      <a:r>
                        <a:rPr lang="tr-TR" sz="900" b="0" i="0" u="none" strike="noStrike">
                          <a:solidFill>
                            <a:srgbClr val="000000"/>
                          </a:solidFill>
                          <a:effectLst/>
                          <a:latin typeface="Tahoma" panose="020B0604030504040204" pitchFamily="34" charset="0"/>
                        </a:rPr>
                        <a:t>Rektörlük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71985">
                <a:tc>
                  <a:txBody>
                    <a:bodyPr/>
                    <a:lstStyle/>
                    <a:p>
                      <a:pPr algn="l" fontAlgn="ctr"/>
                      <a:r>
                        <a:rPr lang="tr-TR" sz="900" b="0" i="0" u="none" strike="noStrike" dirty="0">
                          <a:solidFill>
                            <a:srgbClr val="000000"/>
                          </a:solidFill>
                          <a:effectLst/>
                          <a:latin typeface="Tahoma" panose="020B0604030504040204" pitchFamily="34" charset="0"/>
                        </a:rPr>
                        <a:t>Genel Sekreterlik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Mevzuat/Hizmet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71985">
                <a:tc>
                  <a:txBody>
                    <a:bodyPr/>
                    <a:lstStyle/>
                    <a:p>
                      <a:pPr algn="l" fontAlgn="ctr"/>
                      <a:r>
                        <a:rPr lang="tr-TR" sz="9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INOVERA </a:t>
                      </a:r>
                      <a:r>
                        <a:rPr lang="tr-TR"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(OİBS,UBS)</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Öğrenci İşlemleri, kurum yazışmaları, Bilgi/belge temini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Öğrenci işlemlerinin, kurum yazışmalarının sağlıklı yürütülmesi. Taleplerin karşılanması.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71985">
                <a:tc>
                  <a:txBody>
                    <a:bodyPr/>
                    <a:lstStyle/>
                    <a:p>
                      <a:pPr algn="l" fontAlgn="ctr"/>
                      <a:r>
                        <a:rPr lang="tr-TR" sz="900" b="0" i="0" u="none" strike="noStrike" dirty="0">
                          <a:solidFill>
                            <a:srgbClr val="000000"/>
                          </a:solidFill>
                          <a:effectLst/>
                          <a:latin typeface="Tahoma" panose="020B0604030504040204" pitchFamily="34" charset="0"/>
                        </a:rPr>
                        <a:t>Askerlik Şubeleri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Erkek öğrencilerin eğitim durum bilgileri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Tahoma" panose="020B0604030504040204" pitchFamily="34" charset="0"/>
                        </a:rPr>
                        <a:t>Öğrenci işlemlerinin sağlıklı yürütülmesi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625690" y="924815"/>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000" b="1" dirty="0">
                <a:solidFill>
                  <a:srgbClr val="002060"/>
                </a:solidFill>
                <a:effectLst>
                  <a:outerShdw blurRad="38100" dist="38100" dir="2700000" algn="tl">
                    <a:srgbClr val="000000">
                      <a:alpha val="43137"/>
                    </a:srgbClr>
                  </a:outerShdw>
                </a:effectLst>
                <a:ea typeface="+mj-ea"/>
                <a:cs typeface="+mj-cs"/>
              </a:rPr>
              <a:t>MEVCUT </a:t>
            </a:r>
            <a:r>
              <a:rPr lang="en-US" sz="2000" b="1" dirty="0">
                <a:solidFill>
                  <a:srgbClr val="002060"/>
                </a:solidFill>
                <a:effectLst>
                  <a:outerShdw blurRad="38100" dist="38100" dir="2700000" algn="tl">
                    <a:srgbClr val="000000">
                      <a:alpha val="43137"/>
                    </a:srgbClr>
                  </a:outerShdw>
                </a:effectLst>
                <a:ea typeface="+mj-ea"/>
                <a:cs typeface="+mj-cs"/>
              </a:rPr>
              <a:t>KAYNAK</a:t>
            </a:r>
            <a:r>
              <a:rPr lang="tr-TR" sz="2000" b="1" dirty="0">
                <a:solidFill>
                  <a:srgbClr val="002060"/>
                </a:solidFill>
                <a:effectLst>
                  <a:outerShdw blurRad="38100" dist="38100" dir="2700000" algn="tl">
                    <a:srgbClr val="000000">
                      <a:alpha val="43137"/>
                    </a:srgbClr>
                  </a:outerShdw>
                </a:effectLst>
                <a:ea typeface="+mj-ea"/>
                <a:cs typeface="+mj-cs"/>
              </a:rPr>
              <a:t>LAR </a:t>
            </a:r>
            <a:r>
              <a:rPr lang="tr-TR" sz="2000" b="1" dirty="0" smtClean="0">
                <a:solidFill>
                  <a:srgbClr val="002060"/>
                </a:solidFill>
                <a:effectLst>
                  <a:outerShdw blurRad="38100" dist="38100" dir="2700000" algn="tl">
                    <a:srgbClr val="000000">
                      <a:alpha val="43137"/>
                    </a:srgbClr>
                  </a:outerShdw>
                </a:effectLst>
                <a:ea typeface="+mj-ea"/>
                <a:cs typeface="+mj-cs"/>
              </a:rPr>
              <a:t>ve </a:t>
            </a:r>
            <a:r>
              <a:rPr lang="en-US" sz="2000" b="1" dirty="0" smtClean="0">
                <a:solidFill>
                  <a:srgbClr val="002060"/>
                </a:solidFill>
                <a:effectLst>
                  <a:outerShdw blurRad="38100" dist="38100" dir="2700000" algn="tl">
                    <a:srgbClr val="000000">
                      <a:alpha val="43137"/>
                    </a:srgbClr>
                  </a:outerShdw>
                </a:effectLst>
                <a:ea typeface="+mj-ea"/>
                <a:cs typeface="+mj-cs"/>
              </a:rPr>
              <a:t> </a:t>
            </a:r>
            <a:r>
              <a:rPr lang="en-US" sz="2000" b="1" dirty="0">
                <a:solidFill>
                  <a:srgbClr val="002060"/>
                </a:solidFill>
                <a:effectLst>
                  <a:outerShdw blurRad="38100" dist="38100" dir="2700000" algn="tl">
                    <a:srgbClr val="000000">
                      <a:alpha val="43137"/>
                    </a:srgbClr>
                  </a:outerShdw>
                </a:effectLst>
                <a:ea typeface="+mj-ea"/>
                <a:cs typeface="+mj-cs"/>
              </a:rPr>
              <a:t>İHTİYA</a:t>
            </a:r>
            <a:r>
              <a:rPr lang="tr-TR" sz="2000" b="1" dirty="0">
                <a:solidFill>
                  <a:srgbClr val="002060"/>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000" b="1" dirty="0">
                <a:solidFill>
                  <a:srgbClr val="002060"/>
                </a:solidFill>
                <a:effectLst>
                  <a:outerShdw blurRad="38100" dist="38100" dir="2700000" algn="tl">
                    <a:srgbClr val="000000">
                      <a:alpha val="43137"/>
                    </a:srgbClr>
                  </a:outerShdw>
                </a:effectLst>
                <a:ea typeface="+mj-ea"/>
                <a:cs typeface="+mj-cs"/>
              </a:rPr>
              <a:t>(TEKNOLOJİK, YAZILIM, DONANIM vb.)</a:t>
            </a:r>
            <a:endParaRPr lang="en-US" sz="2000" b="1" dirty="0">
              <a:solidFill>
                <a:srgbClr val="002060"/>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2630943315"/>
              </p:ext>
            </p:extLst>
          </p:nvPr>
        </p:nvGraphicFramePr>
        <p:xfrm>
          <a:off x="1373643" y="2192379"/>
          <a:ext cx="6405856" cy="2681877"/>
        </p:xfrm>
        <a:graphic>
          <a:graphicData uri="http://schemas.openxmlformats.org/drawingml/2006/table">
            <a:tbl>
              <a:tblPr/>
              <a:tblGrid>
                <a:gridCol w="1725691">
                  <a:extLst>
                    <a:ext uri="{9D8B030D-6E8A-4147-A177-3AD203B41FA5}">
                      <a16:colId xmlns:a16="http://schemas.microsoft.com/office/drawing/2014/main" val="3918363564"/>
                    </a:ext>
                  </a:extLst>
                </a:gridCol>
                <a:gridCol w="1899733">
                  <a:extLst>
                    <a:ext uri="{9D8B030D-6E8A-4147-A177-3AD203B41FA5}">
                      <a16:colId xmlns:a16="http://schemas.microsoft.com/office/drawing/2014/main" val="1683979601"/>
                    </a:ext>
                  </a:extLst>
                </a:gridCol>
                <a:gridCol w="2780432">
                  <a:extLst>
                    <a:ext uri="{9D8B030D-6E8A-4147-A177-3AD203B41FA5}">
                      <a16:colId xmlns:a16="http://schemas.microsoft.com/office/drawing/2014/main" val="494559924"/>
                    </a:ext>
                  </a:extLst>
                </a:gridCol>
              </a:tblGrid>
              <a:tr h="86195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309723">
                <a:tc>
                  <a:txBody>
                    <a:bodyPr/>
                    <a:lstStyle/>
                    <a:p>
                      <a:pPr marL="0" algn="ctr" defTabSz="457207" rtl="0" eaLnBrk="1" fontAlgn="ctr" latinLnBrk="0" hangingPunct="1"/>
                      <a:r>
                        <a:rPr lang="tr-TR" sz="1000" b="0" i="0" u="none" strike="noStrike" kern="1200" dirty="0" smtClean="0">
                          <a:solidFill>
                            <a:srgbClr val="000000"/>
                          </a:solidFill>
                          <a:effectLst/>
                          <a:latin typeface="Calibri" panose="020F0502020204030204" pitchFamily="34" charset="0"/>
                          <a:ea typeface="+mn-ea"/>
                          <a:cs typeface="+mn-cs"/>
                        </a:rPr>
                        <a:t>INOVERA Yazılım</a:t>
                      </a: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algn="ctr" defTabSz="457207" rtl="0" eaLnBrk="1" fontAlgn="ctr" latinLnBrk="0" hangingPunct="1"/>
                      <a:r>
                        <a:rPr lang="tr-TR" sz="1000" b="0" i="0" u="none" strike="noStrike" kern="1200" dirty="0" smtClean="0">
                          <a:solidFill>
                            <a:srgbClr val="000000"/>
                          </a:solidFill>
                          <a:effectLst/>
                          <a:latin typeface="Calibri" panose="020F0502020204030204" pitchFamily="34" charset="0"/>
                          <a:ea typeface="+mn-ea"/>
                          <a:cs typeface="+mn-cs"/>
                        </a:rPr>
                        <a:t>Öğrenci İşleri Müdürlüğü</a:t>
                      </a: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kern="1200" dirty="0" smtClean="0">
                          <a:solidFill>
                            <a:srgbClr val="000000"/>
                          </a:solidFill>
                          <a:effectLst/>
                          <a:latin typeface="Calibri" panose="020F0502020204030204" pitchFamily="34" charset="0"/>
                          <a:ea typeface="+mn-ea"/>
                          <a:cs typeface="+mn-cs"/>
                        </a:rPr>
                        <a:t>OİBS’de yazılımdan kaynaklanan ihtiyaç ve taleplerin karşılanması </a:t>
                      </a:r>
                    </a:p>
                    <a:p>
                      <a:pPr marL="0" algn="ctr" defTabSz="457207" rtl="0" eaLnBrk="1" fontAlgn="ctr" latinLnBrk="0" hangingPunct="1"/>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10202">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kern="1200" dirty="0">
                          <a:solidFill>
                            <a:srgbClr val="000000"/>
                          </a:solidFill>
                          <a:effectLst/>
                          <a:latin typeface="Calibri" panose="020F0502020204030204" pitchFamily="34" charset="0"/>
                          <a:ea typeface="+mn-ea"/>
                          <a:cs typeface="+mn-cs"/>
                        </a:rPr>
                        <a:t> </a:t>
                      </a:r>
                      <a:r>
                        <a:rPr lang="tr-TR" sz="1000" b="0" i="0" u="none" strike="noStrike" kern="1200" dirty="0" smtClean="0">
                          <a:solidFill>
                            <a:srgbClr val="000000"/>
                          </a:solidFill>
                          <a:effectLst/>
                          <a:latin typeface="Calibri" panose="020F0502020204030204" pitchFamily="34" charset="0"/>
                          <a:ea typeface="+mn-ea"/>
                          <a:cs typeface="+mn-cs"/>
                        </a:rPr>
                        <a:t>Masaüstü Bilgisayar (Ekran)</a:t>
                      </a: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kern="1200" dirty="0" smtClean="0">
                          <a:solidFill>
                            <a:srgbClr val="000000"/>
                          </a:solidFill>
                          <a:effectLst/>
                          <a:latin typeface="Calibri" panose="020F0502020204030204" pitchFamily="34" charset="0"/>
                          <a:ea typeface="+mn-ea"/>
                          <a:cs typeface="+mn-cs"/>
                        </a:rPr>
                        <a:t>Öğrenci İşleri Müdürlüğü</a:t>
                      </a:r>
                    </a:p>
                    <a:p>
                      <a:pPr marL="0" marR="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kern="1200" dirty="0">
                          <a:solidFill>
                            <a:srgbClr val="000000"/>
                          </a:solidFill>
                          <a:effectLst/>
                          <a:latin typeface="Calibri" panose="020F0502020204030204" pitchFamily="34" charset="0"/>
                          <a:ea typeface="+mn-ea"/>
                          <a:cs typeface="+mn-cs"/>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457207" rtl="0" eaLnBrk="1" fontAlgn="ctr" latinLnBrk="0" hangingPunct="1">
                        <a:lnSpc>
                          <a:spcPct val="100000"/>
                        </a:lnSpc>
                        <a:spcBef>
                          <a:spcPts val="0"/>
                        </a:spcBef>
                        <a:spcAft>
                          <a:spcPts val="0"/>
                        </a:spcAft>
                        <a:buClrTx/>
                        <a:buSzTx/>
                        <a:buFontTx/>
                        <a:buNone/>
                        <a:tabLst/>
                        <a:defRPr/>
                      </a:pPr>
                      <a:r>
                        <a:rPr lang="tr-TR" sz="1000" b="0" i="0" u="none" strike="noStrike" kern="1200" dirty="0" smtClean="0">
                          <a:solidFill>
                            <a:srgbClr val="000000"/>
                          </a:solidFill>
                          <a:effectLst/>
                          <a:latin typeface="Calibri" panose="020F0502020204030204" pitchFamily="34" charset="0"/>
                          <a:ea typeface="+mn-ea"/>
                          <a:cs typeface="+mn-cs"/>
                        </a:rPr>
                        <a:t>Aynı anda birden fazla sistem kullanılmasından kaynaklı taleplerin karşılanması</a:t>
                      </a:r>
                      <a:endParaRPr lang="tr-TR" sz="1000" b="0" i="0" u="none" strike="noStrike" kern="1200" dirty="0">
                        <a:solidFill>
                          <a:srgbClr val="000000"/>
                        </a:solidFill>
                        <a:effectLst/>
                        <a:latin typeface="Calibri" panose="020F0502020204030204" pitchFamily="34" charset="0"/>
                        <a:ea typeface="+mn-ea"/>
                        <a:cs typeface="+mn-cs"/>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205893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68" y="849503"/>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000" b="1" dirty="0">
                <a:solidFill>
                  <a:srgbClr val="002060"/>
                </a:solidFill>
                <a:effectLst>
                  <a:outerShdw blurRad="38100" dist="38100" dir="2700000" algn="tl">
                    <a:srgbClr val="000000">
                      <a:alpha val="43137"/>
                    </a:srgbClr>
                  </a:outerShdw>
                </a:effectLst>
                <a:ea typeface="+mj-ea"/>
                <a:cs typeface="+mj-cs"/>
              </a:rPr>
              <a:t>MEVCUT </a:t>
            </a:r>
            <a:r>
              <a:rPr lang="en-US" sz="2000" b="1" dirty="0">
                <a:solidFill>
                  <a:srgbClr val="002060"/>
                </a:solidFill>
                <a:effectLst>
                  <a:outerShdw blurRad="38100" dist="38100" dir="2700000" algn="tl">
                    <a:srgbClr val="000000">
                      <a:alpha val="43137"/>
                    </a:srgbClr>
                  </a:outerShdw>
                </a:effectLst>
                <a:ea typeface="+mj-ea"/>
                <a:cs typeface="+mj-cs"/>
              </a:rPr>
              <a:t>KAYNAK</a:t>
            </a:r>
            <a:r>
              <a:rPr lang="tr-TR" sz="2000" b="1" dirty="0">
                <a:solidFill>
                  <a:srgbClr val="002060"/>
                </a:solidFill>
                <a:effectLst>
                  <a:outerShdw blurRad="38100" dist="38100" dir="2700000" algn="tl">
                    <a:srgbClr val="000000">
                      <a:alpha val="43137"/>
                    </a:srgbClr>
                  </a:outerShdw>
                </a:effectLst>
                <a:ea typeface="+mj-ea"/>
                <a:cs typeface="+mj-cs"/>
              </a:rPr>
              <a:t>LAR </a:t>
            </a:r>
            <a:r>
              <a:rPr lang="tr-TR" sz="2000" b="1" dirty="0" smtClean="0">
                <a:solidFill>
                  <a:srgbClr val="002060"/>
                </a:solidFill>
                <a:effectLst>
                  <a:outerShdw blurRad="38100" dist="38100" dir="2700000" algn="tl">
                    <a:srgbClr val="000000">
                      <a:alpha val="43137"/>
                    </a:srgbClr>
                  </a:outerShdw>
                </a:effectLst>
                <a:ea typeface="+mj-ea"/>
                <a:cs typeface="+mj-cs"/>
              </a:rPr>
              <a:t>ve </a:t>
            </a:r>
            <a:r>
              <a:rPr lang="en-US" sz="2000" b="1" dirty="0" smtClean="0">
                <a:solidFill>
                  <a:srgbClr val="002060"/>
                </a:solidFill>
                <a:effectLst>
                  <a:outerShdw blurRad="38100" dist="38100" dir="2700000" algn="tl">
                    <a:srgbClr val="000000">
                      <a:alpha val="43137"/>
                    </a:srgbClr>
                  </a:outerShdw>
                </a:effectLst>
                <a:ea typeface="+mj-ea"/>
                <a:cs typeface="+mj-cs"/>
              </a:rPr>
              <a:t> </a:t>
            </a:r>
            <a:r>
              <a:rPr lang="en-US" sz="2000" b="1" dirty="0">
                <a:solidFill>
                  <a:srgbClr val="002060"/>
                </a:solidFill>
                <a:effectLst>
                  <a:outerShdw blurRad="38100" dist="38100" dir="2700000" algn="tl">
                    <a:srgbClr val="000000">
                      <a:alpha val="43137"/>
                    </a:srgbClr>
                  </a:outerShdw>
                </a:effectLst>
                <a:ea typeface="+mj-ea"/>
                <a:cs typeface="+mj-cs"/>
              </a:rPr>
              <a:t>İHTİYA</a:t>
            </a:r>
            <a:r>
              <a:rPr lang="tr-TR" sz="2000" b="1" dirty="0">
                <a:solidFill>
                  <a:srgbClr val="002060"/>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000" b="1" dirty="0">
                <a:solidFill>
                  <a:srgbClr val="002060"/>
                </a:solidFill>
                <a:effectLst>
                  <a:outerShdw blurRad="38100" dist="38100" dir="2700000" algn="tl">
                    <a:srgbClr val="000000">
                      <a:alpha val="43137"/>
                    </a:srgbClr>
                  </a:outerShdw>
                </a:effectLst>
                <a:ea typeface="+mj-ea"/>
                <a:cs typeface="+mj-cs"/>
              </a:rPr>
              <a:t>(İŞ GÜCÜ-İNSAN KAYNAĞI)</a:t>
            </a:r>
            <a:endParaRPr lang="en-US" sz="2000" b="1" dirty="0">
              <a:solidFill>
                <a:srgbClr val="002060"/>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170874858"/>
              </p:ext>
            </p:extLst>
          </p:nvPr>
        </p:nvGraphicFramePr>
        <p:xfrm>
          <a:off x="1301073" y="2371991"/>
          <a:ext cx="6846648" cy="2021148"/>
        </p:xfrm>
        <a:graphic>
          <a:graphicData uri="http://schemas.openxmlformats.org/drawingml/2006/table">
            <a:tbl>
              <a:tblPr/>
              <a:tblGrid>
                <a:gridCol w="3637909">
                  <a:extLst>
                    <a:ext uri="{9D8B030D-6E8A-4147-A177-3AD203B41FA5}">
                      <a16:colId xmlns:a16="http://schemas.microsoft.com/office/drawing/2014/main" val="3383282758"/>
                    </a:ext>
                  </a:extLst>
                </a:gridCol>
                <a:gridCol w="3208739">
                  <a:extLst>
                    <a:ext uri="{9D8B030D-6E8A-4147-A177-3AD203B41FA5}">
                      <a16:colId xmlns:a16="http://schemas.microsoft.com/office/drawing/2014/main" val="494559924"/>
                    </a:ext>
                  </a:extLst>
                </a:gridCol>
              </a:tblGrid>
              <a:tr h="737004">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744293">
                <a:tc>
                  <a:txBody>
                    <a:bodyPr/>
                    <a:lstStyle/>
                    <a:p>
                      <a:pPr algn="ctr" fontAlgn="ctr"/>
                      <a:r>
                        <a:rPr lang="tr-TR" sz="1000" b="0" i="0" u="none" strike="noStrike" dirty="0" smtClean="0">
                          <a:solidFill>
                            <a:srgbClr val="000000"/>
                          </a:solidFill>
                          <a:effectLst/>
                          <a:latin typeface="Calibri" panose="020F0502020204030204" pitchFamily="34" charset="0"/>
                        </a:rPr>
                        <a:t>Kısmı Zamanlı Öğrenci</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1000" b="0" i="0" u="none" strike="noStrike" dirty="0" smtClean="0">
                          <a:solidFill>
                            <a:srgbClr val="000000"/>
                          </a:solidFill>
                          <a:effectLst/>
                          <a:latin typeface="Calibri" panose="020F0502020204030204" pitchFamily="34" charset="0"/>
                        </a:rPr>
                        <a:t>İş Yoğunluğunda telefon karşılamak,</a:t>
                      </a:r>
                      <a:r>
                        <a:rPr lang="tr-TR" sz="1000" b="0" i="0" u="none" strike="noStrike" baseline="0" dirty="0" smtClean="0">
                          <a:solidFill>
                            <a:srgbClr val="000000"/>
                          </a:solidFill>
                          <a:effectLst/>
                          <a:latin typeface="Calibri" panose="020F0502020204030204" pitchFamily="34" charset="0"/>
                        </a:rPr>
                        <a:t> öğrencilere talep edilen belgeleri  </a:t>
                      </a:r>
                      <a:r>
                        <a:rPr lang="tr-TR" sz="1000" b="0" i="1" u="none" strike="noStrike" baseline="0" dirty="0" smtClean="0">
                          <a:solidFill>
                            <a:srgbClr val="000000"/>
                          </a:solidFill>
                          <a:effectLst/>
                          <a:latin typeface="Calibri" panose="020F0502020204030204" pitchFamily="34" charset="0"/>
                        </a:rPr>
                        <a:t>(Öğrenci Belgesi, Transkript..) </a:t>
                      </a:r>
                      <a:r>
                        <a:rPr lang="tr-TR" sz="1000" b="0" i="0" u="none" strike="noStrike" baseline="0" dirty="0" smtClean="0">
                          <a:solidFill>
                            <a:srgbClr val="000000"/>
                          </a:solidFill>
                          <a:effectLst/>
                          <a:latin typeface="Calibri" panose="020F0502020204030204" pitchFamily="34" charset="0"/>
                        </a:rPr>
                        <a:t>teslim etmek</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39851">
                <a:tc>
                  <a:txBody>
                    <a:bodyPr/>
                    <a:lstStyle/>
                    <a:p>
                      <a:pPr algn="ctr" fontAlgn="ctr"/>
                      <a:r>
                        <a:rPr lang="tr-TR" sz="1000" b="0" i="0" u="none" strike="noStrike" dirty="0" smtClean="0">
                          <a:solidFill>
                            <a:srgbClr val="000000"/>
                          </a:solidFill>
                          <a:effectLst/>
                          <a:latin typeface="Calibri" panose="020F0502020204030204" pitchFamily="34" charset="0"/>
                        </a:rPr>
                        <a:t>1 Personel</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tr-TR" sz="1000" b="0" i="0" u="none" strike="noStrike" dirty="0" smtClean="0">
                          <a:solidFill>
                            <a:srgbClr val="000000"/>
                          </a:solidFill>
                          <a:effectLst/>
                          <a:latin typeface="Calibri" panose="020F0502020204030204" pitchFamily="34" charset="0"/>
                        </a:rPr>
                        <a:t>İş Yoğunluğu</a:t>
                      </a:r>
                      <a:r>
                        <a:rPr lang="tr-TR" sz="1000" b="0" i="0" u="none" strike="noStrike" baseline="0" dirty="0" smtClean="0">
                          <a:solidFill>
                            <a:srgbClr val="000000"/>
                          </a:solidFill>
                          <a:effectLst/>
                          <a:latin typeface="Calibri" panose="020F0502020204030204" pitchFamily="34" charset="0"/>
                        </a:rPr>
                        <a:t> Dolayısıyla taleplerin hızla karşılanması</a:t>
                      </a:r>
                      <a:endParaRPr lang="tr-TR" sz="1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996438" y="104505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400" b="1" dirty="0">
                <a:solidFill>
                  <a:srgbClr val="002060"/>
                </a:solidFill>
                <a:effectLst>
                  <a:outerShdw blurRad="38100" dist="38100" dir="2700000" algn="tl">
                    <a:srgbClr val="000000">
                      <a:alpha val="43137"/>
                    </a:srgbClr>
                  </a:outerShdw>
                </a:effectLst>
                <a:ea typeface="+mj-ea"/>
                <a:cs typeface="+mj-cs"/>
              </a:rPr>
              <a:t>SKORU YÜKSEK OLAN </a:t>
            </a:r>
            <a:r>
              <a:rPr lang="tr-TR" sz="2400" b="1" dirty="0" smtClean="0">
                <a:solidFill>
                  <a:srgbClr val="002060"/>
                </a:solidFill>
                <a:effectLst>
                  <a:outerShdw blurRad="38100" dist="38100" dir="2700000" algn="tl">
                    <a:srgbClr val="000000">
                      <a:alpha val="43137"/>
                    </a:srgbClr>
                  </a:outerShdw>
                </a:effectLst>
                <a:ea typeface="+mj-ea"/>
                <a:cs typeface="+mj-cs"/>
              </a:rPr>
              <a:t>ve AKSİYON </a:t>
            </a:r>
            <a:r>
              <a:rPr lang="tr-TR" sz="2400" b="1" dirty="0">
                <a:solidFill>
                  <a:srgbClr val="002060"/>
                </a:solidFill>
                <a:effectLst>
                  <a:outerShdw blurRad="38100" dist="38100" dir="2700000" algn="tl">
                    <a:srgbClr val="000000">
                      <a:alpha val="43137"/>
                    </a:srgbClr>
                  </a:outerShdw>
                </a:effectLst>
                <a:ea typeface="+mj-ea"/>
                <a:cs typeface="+mj-cs"/>
              </a:rPr>
              <a:t>GEREKTİREN </a:t>
            </a:r>
            <a:r>
              <a:rPr lang="en-US" sz="2400" b="1" kern="1200" dirty="0">
                <a:solidFill>
                  <a:srgbClr val="002060"/>
                </a:solidFill>
                <a:effectLst>
                  <a:outerShdw blurRad="38100" dist="38100" dir="2700000" algn="tl">
                    <a:srgbClr val="000000">
                      <a:alpha val="43137"/>
                    </a:srgbClr>
                  </a:outerShdw>
                </a:effectLst>
                <a:ea typeface="+mj-ea"/>
                <a:cs typeface="+mj-cs"/>
              </a:rPr>
              <a:t>RİS</a:t>
            </a:r>
            <a:r>
              <a:rPr lang="tr-TR" sz="2400" b="1" dirty="0">
                <a:solidFill>
                  <a:srgbClr val="002060"/>
                </a:solidFill>
                <a:effectLst>
                  <a:outerShdw blurRad="38100" dist="38100" dir="2700000" algn="tl">
                    <a:srgbClr val="000000">
                      <a:alpha val="43137"/>
                    </a:srgbClr>
                  </a:outerShdw>
                </a:effectLst>
                <a:ea typeface="+mj-ea"/>
                <a:cs typeface="+mj-cs"/>
              </a:rPr>
              <a:t>KLER</a:t>
            </a:r>
            <a:endParaRPr lang="en-US" sz="2400" b="1" kern="1200" dirty="0">
              <a:solidFill>
                <a:srgbClr val="002060"/>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272968929"/>
              </p:ext>
            </p:extLst>
          </p:nvPr>
        </p:nvGraphicFramePr>
        <p:xfrm>
          <a:off x="400050" y="2620623"/>
          <a:ext cx="8203223" cy="2572204"/>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Z4-Otomasyon sisteminde dönem sonlarındaki rutin işlemlerin (kayıt dondurma, aktife çekme, ders kayıt kontrolü, kayıt yenilemedi statüsüne çekme vb.) manuel yapılıyor olması </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91612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8333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4139371593"/>
              </p:ext>
            </p:extLst>
          </p:nvPr>
        </p:nvGraphicFramePr>
        <p:xfrm>
          <a:off x="400050" y="2288576"/>
          <a:ext cx="8203223" cy="3119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baseline="0" dirty="0" smtClean="0">
                          <a:solidFill>
                            <a:srgbClr val="0C0D0D"/>
                          </a:solidFill>
                          <a:latin typeface="+mn-lt"/>
                          <a:ea typeface="+mn-ea"/>
                          <a:cs typeface="+mn-cs"/>
                        </a:rPr>
                        <a:t>T4-Sınıf </a:t>
                      </a:r>
                      <a:r>
                        <a:rPr lang="tr-TR" sz="1800" b="1" kern="1200" baseline="0" dirty="0" smtClean="0">
                          <a:solidFill>
                            <a:srgbClr val="0C0D0D"/>
                          </a:solidFill>
                          <a:latin typeface="+mn-lt"/>
                          <a:ea typeface="+mn-ea"/>
                          <a:cs typeface="+mn-cs"/>
                        </a:rPr>
                        <a:t>atlatma problemi(</a:t>
                      </a:r>
                      <a:r>
                        <a:rPr lang="tr-TR" sz="1800" b="1" kern="1200" baseline="0" dirty="0" err="1" smtClean="0">
                          <a:solidFill>
                            <a:srgbClr val="0C0D0D"/>
                          </a:solidFill>
                          <a:latin typeface="+mn-lt"/>
                          <a:ea typeface="+mn-ea"/>
                          <a:cs typeface="+mn-cs"/>
                        </a:rPr>
                        <a:t>örn</a:t>
                      </a:r>
                      <a:r>
                        <a:rPr lang="tr-TR" sz="1800" b="1" kern="1200" baseline="0" dirty="0" smtClean="0">
                          <a:solidFill>
                            <a:srgbClr val="0C0D0D"/>
                          </a:solidFill>
                          <a:latin typeface="+mn-lt"/>
                          <a:ea typeface="+mn-ea"/>
                          <a:cs typeface="+mn-cs"/>
                        </a:rPr>
                        <a:t>; hazırlık sınıfından geçen öğrencilerden kayıt donduran ya da kayıt yenilemeyenlerin 1. Sınıfa geçirilememesi, hala hazırlık sınıfında gözükmesi, aynı durum diğer sınıflar içinde geçerli)</a:t>
                      </a:r>
                      <a:endParaRPr lang="tr-TR" sz="1800" b="1" kern="1200" baseline="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91612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p>
                      <a:endParaRPr lang="tr-T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10" name="Metin kutusu 9"/>
          <p:cNvSpPr txBox="1"/>
          <p:nvPr/>
        </p:nvSpPr>
        <p:spPr>
          <a:xfrm>
            <a:off x="1996438" y="104505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400" b="1" dirty="0">
                <a:solidFill>
                  <a:srgbClr val="002060"/>
                </a:solidFill>
                <a:effectLst>
                  <a:outerShdw blurRad="38100" dist="38100" dir="2700000" algn="tl">
                    <a:srgbClr val="000000">
                      <a:alpha val="43137"/>
                    </a:srgbClr>
                  </a:outerShdw>
                </a:effectLst>
                <a:ea typeface="+mj-ea"/>
                <a:cs typeface="+mj-cs"/>
              </a:rPr>
              <a:t>SKORU YÜKSEK OLAN </a:t>
            </a:r>
            <a:r>
              <a:rPr lang="tr-TR" sz="2400" b="1" dirty="0" smtClean="0">
                <a:solidFill>
                  <a:srgbClr val="002060"/>
                </a:solidFill>
                <a:effectLst>
                  <a:outerShdw blurRad="38100" dist="38100" dir="2700000" algn="tl">
                    <a:srgbClr val="000000">
                      <a:alpha val="43137"/>
                    </a:srgbClr>
                  </a:outerShdw>
                </a:effectLst>
                <a:ea typeface="+mj-ea"/>
                <a:cs typeface="+mj-cs"/>
              </a:rPr>
              <a:t>ve AKSİYON </a:t>
            </a:r>
            <a:r>
              <a:rPr lang="tr-TR" sz="2400" b="1" dirty="0">
                <a:solidFill>
                  <a:srgbClr val="002060"/>
                </a:solidFill>
                <a:effectLst>
                  <a:outerShdw blurRad="38100" dist="38100" dir="2700000" algn="tl">
                    <a:srgbClr val="000000">
                      <a:alpha val="43137"/>
                    </a:srgbClr>
                  </a:outerShdw>
                </a:effectLst>
                <a:ea typeface="+mj-ea"/>
                <a:cs typeface="+mj-cs"/>
              </a:rPr>
              <a:t>GEREKTİREN </a:t>
            </a:r>
            <a:r>
              <a:rPr lang="en-US" sz="2400" b="1" kern="1200" dirty="0">
                <a:solidFill>
                  <a:srgbClr val="002060"/>
                </a:solidFill>
                <a:effectLst>
                  <a:outerShdw blurRad="38100" dist="38100" dir="2700000" algn="tl">
                    <a:srgbClr val="000000">
                      <a:alpha val="43137"/>
                    </a:srgbClr>
                  </a:outerShdw>
                </a:effectLst>
                <a:ea typeface="+mj-ea"/>
                <a:cs typeface="+mj-cs"/>
              </a:rPr>
              <a:t>RİS</a:t>
            </a:r>
            <a:r>
              <a:rPr lang="tr-TR" sz="2400" b="1" dirty="0">
                <a:solidFill>
                  <a:srgbClr val="002060"/>
                </a:solidFill>
                <a:effectLst>
                  <a:outerShdw blurRad="38100" dist="38100" dir="2700000" algn="tl">
                    <a:srgbClr val="000000">
                      <a:alpha val="43137"/>
                    </a:srgbClr>
                  </a:outerShdw>
                </a:effectLst>
                <a:ea typeface="+mj-ea"/>
                <a:cs typeface="+mj-cs"/>
              </a:rPr>
              <a:t>KLER</a:t>
            </a:r>
            <a:endParaRPr lang="en-US" sz="2400" b="1" kern="1200" dirty="0">
              <a:solidFill>
                <a:srgbClr val="002060"/>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23873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5230" y="1100809"/>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400" b="1" dirty="0">
                <a:solidFill>
                  <a:srgbClr val="002060"/>
                </a:solidFill>
                <a:effectLst>
                  <a:outerShdw blurRad="38100" dist="38100" dir="2700000" algn="tl">
                    <a:srgbClr val="000000">
                      <a:alpha val="43137"/>
                    </a:srgbClr>
                  </a:outerShdw>
                </a:effectLst>
                <a:ea typeface="+mj-ea"/>
                <a:cs typeface="+mj-cs"/>
              </a:rPr>
              <a:t>SKORU YÜKSEK OLAN </a:t>
            </a:r>
            <a:r>
              <a:rPr lang="tr-TR" sz="2400" b="1" dirty="0" smtClean="0">
                <a:solidFill>
                  <a:srgbClr val="002060"/>
                </a:solidFill>
                <a:effectLst>
                  <a:outerShdw blurRad="38100" dist="38100" dir="2700000" algn="tl">
                    <a:srgbClr val="000000">
                      <a:alpha val="43137"/>
                    </a:srgbClr>
                  </a:outerShdw>
                </a:effectLst>
                <a:ea typeface="+mj-ea"/>
                <a:cs typeface="+mj-cs"/>
              </a:rPr>
              <a:t>ve AKSİYON </a:t>
            </a:r>
            <a:r>
              <a:rPr lang="tr-TR" sz="2400" b="1" dirty="0">
                <a:solidFill>
                  <a:srgbClr val="002060"/>
                </a:solidFill>
                <a:effectLst>
                  <a:outerShdw blurRad="38100" dist="38100" dir="2700000" algn="tl">
                    <a:srgbClr val="000000">
                      <a:alpha val="43137"/>
                    </a:srgbClr>
                  </a:outerShdw>
                </a:effectLst>
                <a:ea typeface="+mj-ea"/>
                <a:cs typeface="+mj-cs"/>
              </a:rPr>
              <a:t>GEREKTİREN </a:t>
            </a:r>
            <a:r>
              <a:rPr lang="en-US" sz="2400" b="1" kern="1200" dirty="0">
                <a:solidFill>
                  <a:srgbClr val="002060"/>
                </a:solidFill>
                <a:effectLst>
                  <a:outerShdw blurRad="38100" dist="38100" dir="2700000" algn="tl">
                    <a:srgbClr val="000000">
                      <a:alpha val="43137"/>
                    </a:srgbClr>
                  </a:outerShdw>
                </a:effectLst>
                <a:ea typeface="+mj-ea"/>
                <a:cs typeface="+mj-cs"/>
              </a:rPr>
              <a:t>RİS</a:t>
            </a:r>
            <a:r>
              <a:rPr lang="tr-TR" sz="2400" b="1" dirty="0">
                <a:solidFill>
                  <a:srgbClr val="002060"/>
                </a:solidFill>
                <a:effectLst>
                  <a:outerShdw blurRad="38100" dist="38100" dir="2700000" algn="tl">
                    <a:srgbClr val="000000">
                      <a:alpha val="43137"/>
                    </a:srgbClr>
                  </a:outerShdw>
                </a:effectLst>
                <a:ea typeface="+mj-ea"/>
                <a:cs typeface="+mj-cs"/>
              </a:rPr>
              <a:t>KLER</a:t>
            </a:r>
            <a:endParaRPr lang="en-US" sz="2400" b="1" kern="1200" dirty="0">
              <a:solidFill>
                <a:srgbClr val="002060"/>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o 10"/>
          <p:cNvGraphicFramePr>
            <a:graphicFrameLocks noGrp="1"/>
          </p:cNvGraphicFramePr>
          <p:nvPr>
            <p:extLst>
              <p:ext uri="{D42A27DB-BD31-4B8C-83A1-F6EECF244321}">
                <p14:modId xmlns:p14="http://schemas.microsoft.com/office/powerpoint/2010/main" val="3485544487"/>
              </p:ext>
            </p:extLst>
          </p:nvPr>
        </p:nvGraphicFramePr>
        <p:xfrm>
          <a:off x="400050" y="2450501"/>
          <a:ext cx="8203223" cy="2297884"/>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sz="1800" b="1" kern="1200" dirty="0" smtClean="0">
                          <a:solidFill>
                            <a:srgbClr val="0C0D0D"/>
                          </a:solidFill>
                          <a:latin typeface="+mn-lt"/>
                          <a:ea typeface="+mn-ea"/>
                          <a:cs typeface="+mn-cs"/>
                        </a:rPr>
                        <a:t>T5- </a:t>
                      </a:r>
                      <a:r>
                        <a:rPr lang="tr-TR" sz="1800" b="1" kern="1200" dirty="0" err="1" smtClean="0">
                          <a:solidFill>
                            <a:srgbClr val="0C0D0D"/>
                          </a:solidFill>
                          <a:latin typeface="+mn-lt"/>
                          <a:ea typeface="+mn-ea"/>
                          <a:cs typeface="+mn-cs"/>
                        </a:rPr>
                        <a:t>Yandal</a:t>
                      </a:r>
                      <a:r>
                        <a:rPr lang="tr-TR" sz="1800" b="1" kern="1200" dirty="0" smtClean="0">
                          <a:solidFill>
                            <a:srgbClr val="0C0D0D"/>
                          </a:solidFill>
                          <a:latin typeface="+mn-lt"/>
                          <a:ea typeface="+mn-ea"/>
                          <a:cs typeface="+mn-cs"/>
                        </a:rPr>
                        <a:t> sertifikası, yüksek onur belgesi, onur belgesi, sistemden basılamıyor. Tanıtımdan talep ediliyor.</a:t>
                      </a:r>
                      <a:endParaRPr lang="tr-TR" sz="1800" b="1" kern="1200" dirty="0">
                        <a:solidFill>
                          <a:srgbClr val="0C0D0D"/>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chemeClr val="accent1"/>
                          </a:solidFill>
                        </a:rPr>
                        <a:t>Termin Tarihi </a:t>
                      </a:r>
                      <a:r>
                        <a:rPr lang="tr-TR" baseline="0" dirty="0">
                          <a:solidFill>
                            <a:schemeClr val="accent1"/>
                          </a:solidFill>
                        </a:rPr>
                        <a:t>:</a:t>
                      </a:r>
                      <a:endParaRPr lang="tr-TR" dirty="0">
                        <a:solidFill>
                          <a:schemeClr val="accent1"/>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chemeClr val="accent1"/>
                          </a:solidFill>
                          <a:latin typeface="+mn-lt"/>
                          <a:ea typeface="+mn-ea"/>
                          <a:cs typeface="+mn-cs"/>
                        </a:rPr>
                        <a:t>30.12.2024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Bilgi İşlem/Rektörlük/Yüklenici Firma </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916124">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kern="1200" baseline="0" dirty="0" smtClean="0">
                          <a:solidFill>
                            <a:srgbClr val="0C0D0D"/>
                          </a:solidFill>
                          <a:latin typeface="+mn-lt"/>
                          <a:ea typeface="+mn-ea"/>
                          <a:cs typeface="+mn-cs"/>
                        </a:rPr>
                        <a:t>OİBS Sistemindeki eksiklik ve ihtiyaçların giderilmesi için yüklenici firmayla iletişime geçilmesi, Bilgi İşlem Birimine ilgili taleplerin iletilmesi.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762907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3760</TotalTime>
  <Words>1369</Words>
  <Application>Microsoft Office PowerPoint</Application>
  <PresentationFormat>Ekran Gösterisi (4:3)</PresentationFormat>
  <Paragraphs>188</Paragraphs>
  <Slides>19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19</vt:i4>
      </vt:variant>
    </vt:vector>
  </HeadingPairs>
  <TitlesOfParts>
    <vt:vector size="26" baseType="lpstr">
      <vt:lpstr>Arial</vt:lpstr>
      <vt:lpstr>Calibri</vt:lpstr>
      <vt:lpstr>Calibri Light</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PAYDAŞ GERİBİLDİRİMLERİ (ANKET ANALİZLERİ)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Şehriban Tugce BURUZAN</cp:lastModifiedBy>
  <cp:revision>99</cp:revision>
  <dcterms:created xsi:type="dcterms:W3CDTF">2020-01-20T10:44:30Z</dcterms:created>
  <dcterms:modified xsi:type="dcterms:W3CDTF">2024-05-24T14:02:03Z</dcterms:modified>
</cp:coreProperties>
</file>